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547" r:id="rId2"/>
    <p:sldId id="604" r:id="rId3"/>
    <p:sldId id="256" r:id="rId4"/>
    <p:sldId id="579" r:id="rId5"/>
    <p:sldId id="581" r:id="rId6"/>
    <p:sldId id="513" r:id="rId7"/>
    <p:sldId id="546" r:id="rId8"/>
    <p:sldId id="538" r:id="rId9"/>
    <p:sldId id="514" r:id="rId10"/>
    <p:sldId id="515" r:id="rId11"/>
    <p:sldId id="516" r:id="rId12"/>
    <p:sldId id="517" r:id="rId13"/>
    <p:sldId id="518" r:id="rId14"/>
    <p:sldId id="519" r:id="rId15"/>
    <p:sldId id="549" r:id="rId16"/>
    <p:sldId id="582" r:id="rId17"/>
    <p:sldId id="583" r:id="rId18"/>
    <p:sldId id="585" r:id="rId19"/>
    <p:sldId id="584" r:id="rId20"/>
    <p:sldId id="577" r:id="rId21"/>
    <p:sldId id="578" r:id="rId22"/>
    <p:sldId id="586" r:id="rId23"/>
    <p:sldId id="588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89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90" r:id="rId42"/>
    <p:sldId id="536" r:id="rId43"/>
    <p:sldId id="537" r:id="rId44"/>
    <p:sldId id="540" r:id="rId45"/>
    <p:sldId id="573" r:id="rId46"/>
    <p:sldId id="607" r:id="rId47"/>
    <p:sldId id="591" r:id="rId48"/>
    <p:sldId id="576" r:id="rId49"/>
    <p:sldId id="592" r:id="rId50"/>
    <p:sldId id="593" r:id="rId51"/>
    <p:sldId id="550" r:id="rId52"/>
    <p:sldId id="551" r:id="rId53"/>
    <p:sldId id="539" r:id="rId54"/>
    <p:sldId id="554" r:id="rId55"/>
    <p:sldId id="555" r:id="rId56"/>
    <p:sldId id="556" r:id="rId57"/>
    <p:sldId id="557" r:id="rId58"/>
    <p:sldId id="587" r:id="rId59"/>
    <p:sldId id="543" r:id="rId60"/>
    <p:sldId id="595" r:id="rId61"/>
    <p:sldId id="615" r:id="rId62"/>
    <p:sldId id="610" r:id="rId63"/>
    <p:sldId id="609" r:id="rId64"/>
    <p:sldId id="602" r:id="rId65"/>
    <p:sldId id="603" r:id="rId66"/>
    <p:sldId id="596" r:id="rId67"/>
    <p:sldId id="597" r:id="rId68"/>
    <p:sldId id="598" r:id="rId69"/>
    <p:sldId id="611" r:id="rId70"/>
    <p:sldId id="612" r:id="rId71"/>
    <p:sldId id="613" r:id="rId72"/>
    <p:sldId id="614" r:id="rId73"/>
    <p:sldId id="599" r:id="rId74"/>
    <p:sldId id="601" r:id="rId75"/>
    <p:sldId id="605" r:id="rId76"/>
    <p:sldId id="616" r:id="rId77"/>
    <p:sldId id="560" r:id="rId78"/>
    <p:sldId id="617" r:id="rId79"/>
    <p:sldId id="562" r:id="rId80"/>
    <p:sldId id="619" r:id="rId81"/>
    <p:sldId id="618" r:id="rId82"/>
    <p:sldId id="567" r:id="rId83"/>
    <p:sldId id="561" r:id="rId84"/>
    <p:sldId id="568" r:id="rId85"/>
    <p:sldId id="570" r:id="rId86"/>
    <p:sldId id="620" r:id="rId87"/>
    <p:sldId id="571" r:id="rId88"/>
    <p:sldId id="572" r:id="rId89"/>
    <p:sldId id="621" r:id="rId9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D41"/>
    <a:srgbClr val="EC7F12"/>
    <a:srgbClr val="3399FF"/>
    <a:srgbClr val="0000FF"/>
    <a:srgbClr val="3333FF"/>
    <a:srgbClr val="333399"/>
    <a:srgbClr val="BE2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7" autoAdjust="0"/>
    <p:restoredTop sz="88953" autoAdjust="0"/>
  </p:normalViewPr>
  <p:slideViewPr>
    <p:cSldViewPr>
      <p:cViewPr varScale="1">
        <p:scale>
          <a:sx n="79" d="100"/>
          <a:sy n="79" d="100"/>
        </p:scale>
        <p:origin x="187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68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10" Type="http://schemas.openxmlformats.org/officeDocument/2006/relationships/image" Target="../media/image70.wmf"/><Relationship Id="rId4" Type="http://schemas.openxmlformats.org/officeDocument/2006/relationships/image" Target="../media/image47.wmf"/><Relationship Id="rId9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77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12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75.wmf"/><Relationship Id="rId6" Type="http://schemas.openxmlformats.org/officeDocument/2006/relationships/image" Target="../media/image48.wmf"/><Relationship Id="rId11" Type="http://schemas.openxmlformats.org/officeDocument/2006/relationships/image" Target="../media/image76.wmf"/><Relationship Id="rId5" Type="http://schemas.openxmlformats.org/officeDocument/2006/relationships/image" Target="../media/image47.wmf"/><Relationship Id="rId15" Type="http://schemas.openxmlformats.org/officeDocument/2006/relationships/image" Target="../media/image79.wmf"/><Relationship Id="rId10" Type="http://schemas.openxmlformats.org/officeDocument/2006/relationships/image" Target="../media/image52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Relationship Id="rId14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68.wmf"/><Relationship Id="rId6" Type="http://schemas.openxmlformats.org/officeDocument/2006/relationships/image" Target="../media/image49.wmf"/><Relationship Id="rId11" Type="http://schemas.openxmlformats.org/officeDocument/2006/relationships/image" Target="../media/image69.wmf"/><Relationship Id="rId5" Type="http://schemas.openxmlformats.org/officeDocument/2006/relationships/image" Target="../media/image48.wmf"/><Relationship Id="rId10" Type="http://schemas.openxmlformats.org/officeDocument/2006/relationships/image" Target="../media/image76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4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image" Target="../media/image133.wmf"/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12" Type="http://schemas.openxmlformats.org/officeDocument/2006/relationships/image" Target="../media/image132.wmf"/><Relationship Id="rId17" Type="http://schemas.openxmlformats.org/officeDocument/2006/relationships/image" Target="../media/image137.wmf"/><Relationship Id="rId2" Type="http://schemas.openxmlformats.org/officeDocument/2006/relationships/image" Target="../media/image123.wmf"/><Relationship Id="rId16" Type="http://schemas.openxmlformats.org/officeDocument/2006/relationships/image" Target="../media/image136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11" Type="http://schemas.openxmlformats.org/officeDocument/2006/relationships/image" Target="../media/image131.wmf"/><Relationship Id="rId5" Type="http://schemas.openxmlformats.org/officeDocument/2006/relationships/image" Target="../media/image126.wmf"/><Relationship Id="rId15" Type="http://schemas.openxmlformats.org/officeDocument/2006/relationships/image" Target="../media/image135.wmf"/><Relationship Id="rId10" Type="http://schemas.openxmlformats.org/officeDocument/2006/relationships/image" Target="../media/image51.wmf"/><Relationship Id="rId4" Type="http://schemas.openxmlformats.org/officeDocument/2006/relationships/image" Target="../media/image125.wmf"/><Relationship Id="rId9" Type="http://schemas.openxmlformats.org/officeDocument/2006/relationships/image" Target="../media/image130.wmf"/><Relationship Id="rId14" Type="http://schemas.openxmlformats.org/officeDocument/2006/relationships/image" Target="../media/image13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10" Type="http://schemas.openxmlformats.org/officeDocument/2006/relationships/image" Target="../media/image52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2.wmf"/><Relationship Id="rId1" Type="http://schemas.openxmlformats.org/officeDocument/2006/relationships/image" Target="../media/image64.wmf"/><Relationship Id="rId4" Type="http://schemas.openxmlformats.org/officeDocument/2006/relationships/image" Target="../media/image6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76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8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77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6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78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58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4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>
                <a:solidFill>
                  <a:prstClr val="black"/>
                </a:solidFill>
              </a:rPr>
              <a:pPr/>
              <a:t>81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98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33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1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0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6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54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57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67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8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83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348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212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54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399FF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501001" y="3717032"/>
            <a:ext cx="8225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b="1" noProof="0" dirty="0" err="1" smtClean="0">
                <a:latin typeface="Calibri Light" panose="020F0302020204030204" pitchFamily="34" charset="0"/>
              </a:rPr>
              <a:t>iptc</a:t>
            </a:r>
            <a:endParaRPr lang="en-US" sz="1600" b="1" noProof="0" dirty="0" smtClean="0">
              <a:latin typeface="Calibri Light" panose="020F0302020204030204" pitchFamily="34" charset="0"/>
            </a:endParaRPr>
          </a:p>
          <a:p>
            <a:pPr algn="ctr"/>
            <a:r>
              <a:rPr lang="en-US" sz="2800" b="1" noProof="0" dirty="0" smtClean="0">
                <a:latin typeface="Calibri Light" panose="020F0302020204030204" pitchFamily="34" charset="0"/>
              </a:rPr>
              <a:t>I</a:t>
            </a:r>
            <a:r>
              <a:rPr lang="en-US" sz="2800" noProof="0" dirty="0" smtClean="0">
                <a:latin typeface="Calibri Light" panose="020F0302020204030204" pitchFamily="34" charset="0"/>
              </a:rPr>
              <a:t>nformation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P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rocessing and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T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elecommunications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C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enter</a:t>
            </a:r>
            <a:endParaRPr lang="en-US" sz="2800" noProof="0" dirty="0" smtClean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2411760" y="5877272"/>
            <a:ext cx="4719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E.T.S. Ingenieros de Telecomunicación</a:t>
            </a:r>
          </a:p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32656"/>
            <a:ext cx="136815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1800" y="620688"/>
            <a:ext cx="2547355" cy="792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84168" y="404664"/>
            <a:ext cx="2376264" cy="1095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0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3291" y="2619234"/>
            <a:ext cx="8227403" cy="1470207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 b="0" i="0" baseline="0">
                <a:solidFill>
                  <a:schemeClr val="bg1"/>
                </a:solidFill>
                <a:latin typeface="Newslab Thin"/>
                <a:cs typeface="Newslab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60" y="3953387"/>
            <a:ext cx="6851951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33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/>
              <a:t>2019/7/10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t>‹Nº›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6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6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88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10/07/2019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10/07/2019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10/07/2019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asterMSTC/IPTC_DeepLear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11" Type="http://schemas.openxmlformats.org/officeDocument/2006/relationships/image" Target="../media/image41.emf"/><Relationship Id="rId5" Type="http://schemas.openxmlformats.org/officeDocument/2006/relationships/image" Target="../media/image42.wmf"/><Relationship Id="rId10" Type="http://schemas.openxmlformats.org/officeDocument/2006/relationships/image" Target="../media/image38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48.wmf"/><Relationship Id="rId22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6.png"/><Relationship Id="rId4" Type="http://schemas.openxmlformats.org/officeDocument/2006/relationships/image" Target="../media/image5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40.png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90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66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7.png"/><Relationship Id="rId4" Type="http://schemas.openxmlformats.org/officeDocument/2006/relationships/image" Target="../media/image6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20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9.wmf"/><Relationship Id="rId22" Type="http://schemas.openxmlformats.org/officeDocument/2006/relationships/image" Target="../media/image7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7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mstc.ssr.upm.es/big-data-track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hyperlink" Target="https://iptc.upm.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0.wmf"/><Relationship Id="rId26" Type="http://schemas.openxmlformats.org/officeDocument/2006/relationships/image" Target="../media/image69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33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29" Type="http://schemas.openxmlformats.org/officeDocument/2006/relationships/image" Target="../media/image77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76.wmf"/><Relationship Id="rId32" Type="http://schemas.openxmlformats.org/officeDocument/2006/relationships/oleObject" Target="../embeddings/oleObject6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28" Type="http://schemas.openxmlformats.org/officeDocument/2006/relationships/oleObject" Target="../embeddings/oleObject59.bin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55.bin"/><Relationship Id="rId31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48.wmf"/><Relationship Id="rId22" Type="http://schemas.openxmlformats.org/officeDocument/2006/relationships/image" Target="../media/image52.wmf"/><Relationship Id="rId27" Type="http://schemas.openxmlformats.org/officeDocument/2006/relationships/image" Target="../media/image80.png"/><Relationship Id="rId30" Type="http://schemas.openxmlformats.org/officeDocument/2006/relationships/oleObject" Target="../embeddings/oleObject60.bin"/><Relationship Id="rId8" Type="http://schemas.openxmlformats.org/officeDocument/2006/relationships/image" Target="../media/image4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48.wmf"/><Relationship Id="rId18" Type="http://schemas.openxmlformats.org/officeDocument/2006/relationships/oleObject" Target="../embeddings/oleObject69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52.wmf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50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0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47.wmf"/><Relationship Id="rId24" Type="http://schemas.openxmlformats.org/officeDocument/2006/relationships/oleObject" Target="../embeddings/oleObject72.bin"/><Relationship Id="rId5" Type="http://schemas.openxmlformats.org/officeDocument/2006/relationships/image" Target="../media/image68.wmf"/><Relationship Id="rId15" Type="http://schemas.openxmlformats.org/officeDocument/2006/relationships/image" Target="../media/image49.wmf"/><Relationship Id="rId23" Type="http://schemas.openxmlformats.org/officeDocument/2006/relationships/image" Target="../media/image76.wmf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67.bin"/><Relationship Id="rId22" Type="http://schemas.openxmlformats.org/officeDocument/2006/relationships/oleObject" Target="../embeddings/oleObject7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74.bin"/><Relationship Id="rId11" Type="http://schemas.openxmlformats.org/officeDocument/2006/relationships/oleObject" Target="../embeddings/oleObject77.bin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7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digitaldefynd.com/best-machine-learning-and-deep-learning-course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bridge.org/core/journals/apsipa-transactions-on-signal-and-information-processing/article/artificial-intelligence-renaissance-deep-learning-and-the-road-to-humanlevel-machine-intelligence/A82CA4909877C98B23755744A18EA64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ocs/kernels" TargetMode="External"/><Relationship Id="rId2" Type="http://schemas.openxmlformats.org/officeDocument/2006/relationships/hyperlink" Target="https://colab.research.google.com/notebooks/welcome.ipynb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bs.cognitiveclass.ai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tensorflow.org/tutorial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hyperlink" Target="https://console.cloud.google.com/education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github.com/jupyterhub/jupyterhub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MasterMSTC/IPTC_DeepLearning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118.png"/><Relationship Id="rId5" Type="http://schemas.openxmlformats.org/officeDocument/2006/relationships/image" Target="../media/image71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16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18.png"/><Relationship Id="rId5" Type="http://schemas.openxmlformats.org/officeDocument/2006/relationships/image" Target="../media/image71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16.wmf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wmf"/><Relationship Id="rId18" Type="http://schemas.openxmlformats.org/officeDocument/2006/relationships/oleObject" Target="../embeddings/oleObject95.bin"/><Relationship Id="rId26" Type="http://schemas.openxmlformats.org/officeDocument/2006/relationships/oleObject" Target="../embeddings/oleObject99.bin"/><Relationship Id="rId21" Type="http://schemas.openxmlformats.org/officeDocument/2006/relationships/image" Target="../media/image130.wmf"/><Relationship Id="rId34" Type="http://schemas.openxmlformats.org/officeDocument/2006/relationships/image" Target="../media/image144.png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128.wmf"/><Relationship Id="rId25" Type="http://schemas.openxmlformats.org/officeDocument/2006/relationships/image" Target="../media/image131.wmf"/><Relationship Id="rId33" Type="http://schemas.openxmlformats.org/officeDocument/2006/relationships/image" Target="../media/image135.wmf"/><Relationship Id="rId38" Type="http://schemas.openxmlformats.org/officeDocument/2006/relationships/image" Target="../media/image1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29" Type="http://schemas.openxmlformats.org/officeDocument/2006/relationships/image" Target="../media/image133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25.wmf"/><Relationship Id="rId24" Type="http://schemas.openxmlformats.org/officeDocument/2006/relationships/oleObject" Target="../embeddings/oleObject98.bin"/><Relationship Id="rId32" Type="http://schemas.openxmlformats.org/officeDocument/2006/relationships/oleObject" Target="../embeddings/oleObject102.bin"/><Relationship Id="rId37" Type="http://schemas.openxmlformats.org/officeDocument/2006/relationships/oleObject" Target="../embeddings/oleObject104.bin"/><Relationship Id="rId5" Type="http://schemas.openxmlformats.org/officeDocument/2006/relationships/image" Target="../media/image122.wmf"/><Relationship Id="rId15" Type="http://schemas.openxmlformats.org/officeDocument/2006/relationships/image" Target="../media/image127.wmf"/><Relationship Id="rId23" Type="http://schemas.openxmlformats.org/officeDocument/2006/relationships/image" Target="../media/image51.wmf"/><Relationship Id="rId28" Type="http://schemas.openxmlformats.org/officeDocument/2006/relationships/oleObject" Target="../embeddings/oleObject100.bin"/><Relationship Id="rId36" Type="http://schemas.openxmlformats.org/officeDocument/2006/relationships/image" Target="../media/image136.w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129.wmf"/><Relationship Id="rId31" Type="http://schemas.openxmlformats.org/officeDocument/2006/relationships/image" Target="../media/image134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24.wmf"/><Relationship Id="rId14" Type="http://schemas.openxmlformats.org/officeDocument/2006/relationships/oleObject" Target="../embeddings/oleObject93.bin"/><Relationship Id="rId22" Type="http://schemas.openxmlformats.org/officeDocument/2006/relationships/oleObject" Target="../embeddings/oleObject97.bin"/><Relationship Id="rId27" Type="http://schemas.openxmlformats.org/officeDocument/2006/relationships/image" Target="../media/image132.wmf"/><Relationship Id="rId30" Type="http://schemas.openxmlformats.org/officeDocument/2006/relationships/oleObject" Target="../embeddings/oleObject101.bin"/><Relationship Id="rId35" Type="http://schemas.openxmlformats.org/officeDocument/2006/relationships/oleObject" Target="../embeddings/oleObject103.bin"/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terMSTC/IPTC_DeepLearn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1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16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4.jp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4alGiomYP4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6105525" cy="3305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698855" y="2492896"/>
            <a:ext cx="44476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Humanoid Robots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Conversational AI </a:t>
            </a:r>
            <a:r>
              <a:rPr lang="es-ES" sz="2800" dirty="0" smtClean="0"/>
              <a:t>: </a:t>
            </a:r>
            <a:r>
              <a:rPr lang="en-US" sz="2800" dirty="0" smtClean="0"/>
              <a:t>Social</a:t>
            </a:r>
            <a:r>
              <a:rPr lang="en-US" sz="2800" dirty="0"/>
              <a:t> </a:t>
            </a:r>
            <a:r>
              <a:rPr lang="en-US" sz="2800" dirty="0" smtClean="0"/>
              <a:t>Bots</a:t>
            </a: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1" y="4077072"/>
            <a:ext cx="2907815" cy="16356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861048"/>
            <a:ext cx="5328592" cy="252700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876256" y="422108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July 8th, 2019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Introduction to Deep Learning</a:t>
            </a:r>
            <a:br>
              <a:rPr lang="en-US" sz="3100" b="1" dirty="0" smtClean="0"/>
            </a:br>
            <a:r>
              <a:rPr lang="en-US" sz="3100" b="1" dirty="0" smtClean="0"/>
              <a:t>but what is new?</a:t>
            </a:r>
            <a:endParaRPr lang="en-US" sz="27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5760640" cy="33999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293096"/>
            <a:ext cx="2587128" cy="24294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437112"/>
            <a:ext cx="2571095" cy="221704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1268760"/>
            <a:ext cx="2039441" cy="14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Introduction to Deep Learning</a:t>
            </a:r>
            <a:br>
              <a:rPr lang="en-US" sz="3100" b="1" dirty="0" smtClean="0"/>
            </a:br>
            <a:r>
              <a:rPr lang="en-US" sz="3100" b="1" dirty="0" smtClean="0"/>
              <a:t>…the Machine Learning background…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1115616" y="6021288"/>
            <a:ext cx="6246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Deep Learning courses</a:t>
            </a:r>
          </a:p>
          <a:p>
            <a:r>
              <a:rPr lang="en-US" sz="2000" b="1" dirty="0" smtClean="0"/>
              <a:t>Prof. Hung-</a:t>
            </a:r>
            <a:r>
              <a:rPr lang="en-US" sz="2000" b="1" dirty="0" err="1" smtClean="0"/>
              <a:t>yi</a:t>
            </a:r>
            <a:r>
              <a:rPr lang="en-US" sz="2000" b="1" dirty="0" smtClean="0"/>
              <a:t> Lee </a:t>
            </a:r>
            <a:r>
              <a:rPr lang="en-US" sz="2000" dirty="0"/>
              <a:t>National Taiwan University (</a:t>
            </a:r>
            <a:r>
              <a:rPr lang="en-US" sz="2000" dirty="0" smtClean="0"/>
              <a:t>NTU) Taipei</a:t>
            </a:r>
            <a:endParaRPr lang="en-US" sz="20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196752"/>
            <a:ext cx="3664725" cy="48863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95536" y="2420888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Learn the whole</a:t>
            </a:r>
          </a:p>
          <a:p>
            <a:r>
              <a:rPr lang="en-US" sz="2800" dirty="0" smtClean="0"/>
              <a:t>Machine Learning context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547664" y="4941168"/>
            <a:ext cx="2850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 line:</a:t>
            </a:r>
          </a:p>
          <a:p>
            <a:r>
              <a:rPr lang="en-US" dirty="0" smtClean="0"/>
              <a:t>www.deeplearningbook.org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Introduction to Deep Learning</a:t>
            </a:r>
            <a:br>
              <a:rPr lang="en-US" sz="3100" b="1" dirty="0" smtClean="0"/>
            </a:br>
            <a:r>
              <a:rPr lang="en-US" sz="3100" b="1" dirty="0" smtClean="0"/>
              <a:t>…the Machine Learning background…</a:t>
            </a:r>
            <a:endParaRPr lang="en-U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052736"/>
            <a:ext cx="4752975" cy="1905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68960"/>
            <a:ext cx="6686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Introduction to Deep Learning</a:t>
            </a:r>
            <a:br>
              <a:rPr lang="en-US" sz="3100" b="1" dirty="0" smtClean="0"/>
            </a:br>
            <a:r>
              <a:rPr lang="en-US" sz="3100" b="1" dirty="0" smtClean="0"/>
              <a:t>…the Machine Learning background…</a:t>
            </a:r>
            <a:endParaRPr lang="en-US" sz="27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12776"/>
            <a:ext cx="722634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459681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/>
              <a:t>S</a:t>
            </a:r>
            <a:r>
              <a:rPr lang="en-US" sz="3100" b="1" dirty="0" smtClean="0"/>
              <a:t>upervised or unsupervised?</a:t>
            </a:r>
            <a:br>
              <a:rPr lang="en-US" sz="3100" b="1" dirty="0" smtClean="0"/>
            </a:br>
            <a:r>
              <a:rPr lang="en-US" sz="3100" dirty="0" smtClean="0"/>
              <a:t>Recommendation systems (I)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800" y="1268760"/>
                <a:ext cx="7772400" cy="5257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en-US" b="1" dirty="0" smtClean="0">
                    <a:solidFill>
                      <a:srgbClr val="00B0F0"/>
                    </a:solidFill>
                  </a:rPr>
                  <a:t>The Netflix prize</a:t>
                </a:r>
                <a:endParaRPr lang="en-US" sz="2800" b="1" dirty="0" smtClean="0">
                  <a:solidFill>
                    <a:srgbClr val="00B0F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C</a:t>
                </a:r>
                <a:r>
                  <a:rPr lang="en-US" sz="2000" dirty="0" smtClean="0"/>
                  <a:t>ompetition </a:t>
                </a:r>
                <a:r>
                  <a:rPr lang="en-US" sz="2000" dirty="0"/>
                  <a:t>started in October 2006. Training data </a:t>
                </a:r>
                <a:r>
                  <a:rPr lang="en-US" sz="2000" dirty="0" smtClean="0"/>
                  <a:t>is ratings </a:t>
                </a:r>
                <a:r>
                  <a:rPr lang="en-US" sz="2000" dirty="0"/>
                  <a:t>for </a:t>
                </a:r>
                <a:r>
                  <a:rPr lang="en-US" sz="2000" dirty="0" smtClean="0"/>
                  <a:t>18.000 </a:t>
                </a:r>
                <a:r>
                  <a:rPr lang="en-US" sz="2000" dirty="0"/>
                  <a:t>movies by </a:t>
                </a:r>
                <a:r>
                  <a:rPr lang="en-US" sz="2000" dirty="0" smtClean="0"/>
                  <a:t>400.000 Netflix customers, each </a:t>
                </a:r>
                <a:r>
                  <a:rPr lang="en-US" sz="2000" dirty="0"/>
                  <a:t>rating between 1 and 5.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T</a:t>
                </a:r>
                <a:r>
                  <a:rPr lang="en-US" sz="2000" dirty="0" smtClean="0"/>
                  <a:t>raining </a:t>
                </a:r>
                <a:r>
                  <a:rPr lang="en-US" sz="2000" dirty="0"/>
                  <a:t>data is very </a:t>
                </a:r>
                <a:r>
                  <a:rPr lang="en-US" sz="2000" dirty="0" smtClean="0"/>
                  <a:t>sparse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about 98% missing.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O</a:t>
                </a:r>
                <a:r>
                  <a:rPr lang="en-US" sz="2000" dirty="0" smtClean="0"/>
                  <a:t>bjective </a:t>
                </a:r>
                <a:r>
                  <a:rPr lang="en-US" sz="2000" dirty="0"/>
                  <a:t>is to predict the rating for a set of 1 </a:t>
                </a:r>
                <a:r>
                  <a:rPr lang="en-US" sz="2000" dirty="0" smtClean="0"/>
                  <a:t>million customer-movie </a:t>
                </a:r>
                <a:r>
                  <a:rPr lang="en-US" sz="2000" dirty="0"/>
                  <a:t>pairs that are missing in the training data.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/>
                  <a:t>Netflix's </a:t>
                </a:r>
                <a:r>
                  <a:rPr lang="en-US" sz="2000" dirty="0"/>
                  <a:t>original algorithm achieved a root </a:t>
                </a:r>
                <a:r>
                  <a:rPr lang="en-US" sz="2000" dirty="0" err="1"/>
                  <a:t>MSE</a:t>
                </a:r>
                <a:r>
                  <a:rPr lang="en-US" sz="2000" dirty="0"/>
                  <a:t> of 0.953.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 smtClean="0"/>
                  <a:t>The first </a:t>
                </a:r>
                <a:r>
                  <a:rPr lang="en-US" sz="2000" dirty="0"/>
                  <a:t>team to achieve a 10% improvement </a:t>
                </a:r>
                <a:r>
                  <a:rPr lang="en-US" sz="2000" u="sng" dirty="0"/>
                  <a:t>wins </a:t>
                </a:r>
                <a:r>
                  <a:rPr lang="en-US" sz="2000" u="sng" dirty="0" smtClean="0"/>
                  <a:t>one million </a:t>
                </a:r>
                <a:r>
                  <a:rPr lang="en-US" sz="2000" u="sng" dirty="0"/>
                  <a:t>dollars</a:t>
                </a:r>
                <a:r>
                  <a:rPr lang="en-US" sz="20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I</a:t>
                </a:r>
                <a:r>
                  <a:rPr lang="en-US" sz="2000" dirty="0" smtClean="0"/>
                  <a:t>s </a:t>
                </a:r>
                <a:r>
                  <a:rPr lang="en-US" sz="2000" dirty="0"/>
                  <a:t>this a supervised or unsupervised problem</a:t>
                </a:r>
                <a:r>
                  <a:rPr lang="en-US" sz="20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b="1" dirty="0" smtClean="0">
                    <a:solidFill>
                      <a:srgbClr val="00B050"/>
                    </a:solidFill>
                  </a:rPr>
                  <a:t>Predict ratings?  … o finding “similar” customers?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68760"/>
                <a:ext cx="7772400" cy="5257800"/>
              </a:xfrm>
              <a:prstGeom prst="rect">
                <a:avLst/>
              </a:prstGeom>
              <a:blipFill rotWithShape="1">
                <a:blip r:embed="rId2"/>
                <a:stretch>
                  <a:fillRect l="-706" t="-927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9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Supervised or unsupervised?</a:t>
            </a:r>
            <a:br>
              <a:rPr lang="en-US" sz="2400" b="1" dirty="0"/>
            </a:br>
            <a:r>
              <a:rPr lang="en-US" sz="2400" dirty="0"/>
              <a:t>Recommendation systems (</a:t>
            </a:r>
            <a:r>
              <a:rPr lang="en-US" sz="2400" dirty="0" smtClean="0"/>
              <a:t>II)</a:t>
            </a:r>
            <a:endParaRPr lang="en-US" sz="2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939466" cy="5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3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590"/>
            <a:ext cx="9144000" cy="52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961582"/>
            <a:ext cx="4464496" cy="3403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S</a:t>
            </a:r>
            <a:r>
              <a:rPr lang="en-US" sz="3100" b="1" dirty="0" smtClean="0"/>
              <a:t>upervised or unsupervised?</a:t>
            </a:r>
            <a:endParaRPr lang="en-US" sz="27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3528" y="1052736"/>
            <a:ext cx="77724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</a:rPr>
              <a:t>Fraud detection?</a:t>
            </a:r>
          </a:p>
          <a:p>
            <a:r>
              <a:rPr lang="en-US" sz="3200" b="1" dirty="0" smtClean="0">
                <a:solidFill>
                  <a:srgbClr val="00B0F0"/>
                </a:solidFill>
              </a:rPr>
              <a:t>Anomaly detection</a:t>
            </a:r>
            <a:r>
              <a:rPr lang="es-ES" sz="3200" b="1" dirty="0" smtClean="0">
                <a:solidFill>
                  <a:srgbClr val="00B0F0"/>
                </a:solidFill>
              </a:rPr>
              <a:t>?</a:t>
            </a:r>
            <a:endParaRPr lang="es-ES" b="1" dirty="0">
              <a:solidFill>
                <a:srgbClr val="00B0F0"/>
              </a:solidFill>
            </a:endParaRPr>
          </a:p>
          <a:p>
            <a:endParaRPr lang="es-ES" sz="32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sz="32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sz="2400" b="1" dirty="0">
              <a:solidFill>
                <a:srgbClr val="00B0F0"/>
              </a:solidFill>
            </a:endParaRPr>
          </a:p>
          <a:p>
            <a:endParaRPr lang="es-ES" sz="3200" b="1" dirty="0" smtClean="0">
              <a:solidFill>
                <a:srgbClr val="00B0F0"/>
              </a:solidFill>
            </a:endParaRPr>
          </a:p>
          <a:p>
            <a:r>
              <a:rPr lang="en-US" sz="3200" b="1" dirty="0" smtClean="0">
                <a:solidFill>
                  <a:srgbClr val="00B0F0"/>
                </a:solidFill>
              </a:rPr>
              <a:t>Sound classification (</a:t>
            </a:r>
            <a:r>
              <a:rPr lang="en-US" sz="3200" b="1" dirty="0" err="1" smtClean="0">
                <a:solidFill>
                  <a:srgbClr val="00B0F0"/>
                </a:solidFill>
              </a:rPr>
              <a:t>FreeSound</a:t>
            </a:r>
            <a:r>
              <a:rPr lang="en-US" sz="3200" b="1" dirty="0" smtClean="0">
                <a:solidFill>
                  <a:srgbClr val="00B0F0"/>
                </a:solidFill>
              </a:rPr>
              <a:t> Challenge)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Noisy </a:t>
            </a:r>
            <a:r>
              <a:rPr lang="es-ES" sz="2400" b="1" dirty="0" err="1" smtClean="0"/>
              <a:t>labels</a:t>
            </a:r>
            <a:endParaRPr lang="en-US" sz="2400" b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117231"/>
            <a:ext cx="5760640" cy="16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IPTC Summer Seminar MATERIALS</a:t>
            </a:r>
            <a:endParaRPr lang="en-US" sz="3200" b="1" dirty="0"/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78488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</a:t>
            </a:r>
            <a:r>
              <a:rPr lang="es-ES" sz="2800" b="1" dirty="0"/>
              <a:t> </a:t>
            </a:r>
            <a:r>
              <a:rPr lang="en-US" sz="2800" b="1" dirty="0"/>
              <a:t>go</a:t>
            </a:r>
            <a:r>
              <a:rPr lang="es-ES" sz="2800" b="1" dirty="0"/>
              <a:t> to </a:t>
            </a:r>
            <a:r>
              <a:rPr lang="es-ES" sz="2800" b="1" dirty="0" err="1"/>
              <a:t>our</a:t>
            </a:r>
            <a:r>
              <a:rPr lang="es-ES" sz="2800" b="1" dirty="0"/>
              <a:t> MSTC </a:t>
            </a:r>
            <a:r>
              <a:rPr lang="es-ES" sz="2800" b="1" dirty="0" err="1"/>
              <a:t>GitHub</a:t>
            </a:r>
            <a:r>
              <a:rPr lang="es-ES" sz="2800" b="1" dirty="0"/>
              <a:t>:</a:t>
            </a:r>
            <a:endParaRPr lang="en-US" sz="2800" b="1" dirty="0"/>
          </a:p>
          <a:p>
            <a:r>
              <a:rPr lang="en-US" sz="2800" b="1" dirty="0">
                <a:hlinkClick r:id="rId2"/>
              </a:rPr>
              <a:t>https://github.com/MasterMSTC/IPTC_DeepLearning</a:t>
            </a:r>
            <a:r>
              <a:rPr lang="en-US" sz="2800" b="1" dirty="0"/>
              <a:t> </a:t>
            </a:r>
          </a:p>
          <a:p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71874"/>
            <a:ext cx="7812360" cy="37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1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619125"/>
            <a:ext cx="9124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Research by your own on</a:t>
            </a:r>
            <a:r>
              <a:rPr lang="es-ES" sz="3600" b="1" dirty="0" smtClean="0"/>
              <a:t>:</a:t>
            </a:r>
            <a:br>
              <a:rPr lang="es-ES" sz="3600" b="1" dirty="0" smtClean="0"/>
            </a:br>
            <a:r>
              <a:rPr lang="es-ES" sz="3600" dirty="0" smtClean="0"/>
              <a:t>…</a:t>
            </a:r>
            <a:r>
              <a:rPr lang="en-US" sz="3600" dirty="0" smtClean="0"/>
              <a:t>we will discuss it by the end of Seminar (day-3)</a:t>
            </a:r>
            <a:endParaRPr lang="en-US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412776"/>
            <a:ext cx="8229600" cy="4525963"/>
          </a:xfrm>
        </p:spPr>
        <p:txBody>
          <a:bodyPr/>
          <a:lstStyle/>
          <a:p>
            <a:r>
              <a:rPr lang="en-US" sz="3600" b="1" dirty="0" smtClean="0"/>
              <a:t>Cognitive Computing</a:t>
            </a:r>
          </a:p>
          <a:p>
            <a:r>
              <a:rPr lang="en-US" sz="3600" b="1" dirty="0" smtClean="0"/>
              <a:t>Artificial General Intelligence (AGI)</a:t>
            </a:r>
            <a:r>
              <a:rPr lang="es-ES" dirty="0" smtClean="0"/>
              <a:t> 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96952"/>
            <a:ext cx="639576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615"/>
            <a:ext cx="9144000" cy="24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99592" y="1268760"/>
            <a:ext cx="78488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600" dirty="0">
              <a:solidFill>
                <a:prstClr val="black"/>
              </a:solidFill>
            </a:endParaRPr>
          </a:p>
          <a:p>
            <a:r>
              <a:rPr lang="en-US" sz="3600" b="1" dirty="0" smtClean="0">
                <a:solidFill>
                  <a:prstClr val="black"/>
                </a:solidFill>
              </a:rPr>
              <a:t>FROM : </a:t>
            </a:r>
            <a:r>
              <a:rPr lang="en-US" sz="3600" b="1" i="1" dirty="0" smtClean="0">
                <a:solidFill>
                  <a:srgbClr val="0070C0"/>
                </a:solidFill>
              </a:rPr>
              <a:t>humans </a:t>
            </a:r>
            <a:r>
              <a:rPr lang="en-US" sz="3600" b="1" i="1" dirty="0" smtClean="0"/>
              <a:t>…</a:t>
            </a:r>
          </a:p>
          <a:p>
            <a:endParaRPr lang="en-US" sz="3600" b="1" dirty="0" smtClean="0">
              <a:solidFill>
                <a:prstClr val="black"/>
              </a:solidFill>
            </a:endParaRP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prstClr val="black"/>
                </a:solidFill>
              </a:rPr>
              <a:t>to </a:t>
            </a:r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</a:rPr>
              <a:t>machines</a:t>
            </a:r>
            <a:r>
              <a:rPr lang="en-US" sz="3600" b="1" dirty="0" smtClean="0">
                <a:solidFill>
                  <a:prstClr val="black"/>
                </a:solidFill>
              </a:rPr>
              <a:t> …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endParaRPr lang="en-US" sz="3600" b="1" dirty="0" smtClean="0">
              <a:solidFill>
                <a:prstClr val="black"/>
              </a:solidFill>
            </a:endParaRP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prstClr val="black"/>
                </a:solidFill>
              </a:rPr>
              <a:t>a</a:t>
            </a:r>
            <a:r>
              <a:rPr lang="en-US" sz="3600" b="1" dirty="0" smtClean="0">
                <a:solidFill>
                  <a:prstClr val="black"/>
                </a:solidFill>
              </a:rPr>
              <a:t>nd to </a:t>
            </a:r>
            <a:r>
              <a:rPr lang="en-US" sz="3600" b="1" dirty="0" smtClean="0">
                <a:solidFill>
                  <a:srgbClr val="7030A0"/>
                </a:solidFill>
              </a:rPr>
              <a:t>Artificial Intelligence (AI)</a:t>
            </a:r>
            <a:endParaRPr lang="en-US" sz="3600" b="1" dirty="0">
              <a:solidFill>
                <a:prstClr val="black"/>
              </a:solidFill>
            </a:endParaRPr>
          </a:p>
          <a:p>
            <a:endParaRPr lang="en-US" sz="3600" dirty="0">
              <a:solidFill>
                <a:prstClr val="black"/>
              </a:solidFill>
            </a:endParaRPr>
          </a:p>
          <a:p>
            <a:endParaRPr lang="en-US" sz="24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8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576" y="692696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 err="1" smtClean="0">
                <a:solidFill>
                  <a:prstClr val="black"/>
                </a:solidFill>
              </a:rPr>
              <a:t>Drivies</a:t>
            </a:r>
            <a:r>
              <a:rPr lang="es-ES" sz="3600" dirty="0" smtClean="0">
                <a:solidFill>
                  <a:prstClr val="black"/>
                </a:solidFill>
              </a:rPr>
              <a:t> use case:</a:t>
            </a:r>
          </a:p>
          <a:p>
            <a:pPr algn="ctr"/>
            <a:r>
              <a:rPr lang="en-US" sz="3600" i="1" dirty="0"/>
              <a:t>www.driviesapp.com</a:t>
            </a:r>
            <a:endParaRPr lang="en-US" sz="3600" dirty="0" smtClean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5544616" cy="41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764488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568952" cy="51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4355976" y="32849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time</a:t>
            </a:r>
            <a:endParaRPr lang="en-U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499992" y="580526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time</a:t>
            </a:r>
            <a:endParaRPr lang="en-US" b="1" dirty="0"/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306992" y="4453648"/>
            <a:ext cx="126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Radians</a:t>
            </a:r>
            <a:r>
              <a:rPr lang="es-ES" b="1" dirty="0" smtClean="0"/>
              <a:t>/</a:t>
            </a:r>
            <a:r>
              <a:rPr lang="es-ES" b="1" dirty="0" err="1" smtClean="0"/>
              <a:t>sec</a:t>
            </a:r>
            <a:endParaRPr lang="en-US" b="1" dirty="0"/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524070" y="2293408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m/seg^2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309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manual - linear classifiers TO Neural Networks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809537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51520" y="3861048"/>
          <a:ext cx="4254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4" name="Ecuación" r:id="rId4" imgW="152280" imgH="228600" progId="Equation.3">
                  <p:embed/>
                </p:oleObj>
              </mc:Choice>
              <mc:Fallback>
                <p:oleObj name="Ecuación" r:id="rId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861048"/>
                        <a:ext cx="425450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3122613" y="6021388"/>
          <a:ext cx="339566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5" name="Ecuación" r:id="rId6" imgW="1218960" imgH="228600" progId="Equation.3">
                  <p:embed/>
                </p:oleObj>
              </mc:Choice>
              <mc:Fallback>
                <p:oleObj name="Ecuación" r:id="rId6" imgW="1218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6021388"/>
                        <a:ext cx="3395662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639184" y="2447497"/>
            <a:ext cx="2150204" cy="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19802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3016250" y="6021388"/>
          <a:ext cx="36083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8" name="Ecuación" r:id="rId4" imgW="1295280" imgH="228600" progId="Equation.3">
                  <p:embed/>
                </p:oleObj>
              </mc:Choice>
              <mc:Fallback>
                <p:oleObj name="Ecuación" r:id="rId4" imgW="1295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6021388"/>
                        <a:ext cx="3608388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395536" y="476672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Driving detection (</a:t>
            </a:r>
            <a:r>
              <a:rPr lang="en-US" sz="3600" dirty="0" smtClean="0">
                <a:solidFill>
                  <a:srgbClr val="3333FF"/>
                </a:solidFill>
              </a:rPr>
              <a:t>yes</a:t>
            </a:r>
            <a:r>
              <a:rPr lang="en-US" sz="3600" dirty="0" smtClean="0">
                <a:solidFill>
                  <a:prstClr val="black"/>
                </a:solidFill>
              </a:rPr>
              <a:t>/</a:t>
            </a:r>
            <a:r>
              <a:rPr lang="en-US" sz="3600" dirty="0" smtClean="0">
                <a:solidFill>
                  <a:srgbClr val="FF0000"/>
                </a:solidFill>
              </a:rPr>
              <a:t>no</a:t>
            </a:r>
            <a:r>
              <a:rPr lang="en-US" sz="3600" dirty="0" smtClean="0">
                <a:solidFill>
                  <a:prstClr val="black"/>
                </a:solidFill>
              </a:rPr>
              <a:t>)</a:t>
            </a:r>
            <a:endParaRPr lang="en-US" sz="3600" dirty="0">
              <a:solidFill>
                <a:prstClr val="black"/>
              </a:solidFill>
            </a:endParaRPr>
          </a:p>
          <a:p>
            <a:r>
              <a:rPr lang="en-US" sz="3600" dirty="0" smtClean="0">
                <a:solidFill>
                  <a:prstClr val="black"/>
                </a:solidFill>
              </a:rPr>
              <a:t>	 = define a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34"/>
              <p:cNvSpPr txBox="1"/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/>
          <p:cNvCxnSpPr/>
          <p:nvPr/>
        </p:nvCxnSpPr>
        <p:spPr>
          <a:xfrm flipV="1">
            <a:off x="1187624" y="3284984"/>
            <a:ext cx="4968552" cy="223224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34"/>
          <p:cNvSpPr txBox="1"/>
          <p:nvPr/>
        </p:nvSpPr>
        <p:spPr>
          <a:xfrm>
            <a:off x="2339752" y="2852936"/>
            <a:ext cx="1869101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No-driving</a:t>
            </a:r>
            <a:r>
              <a:rPr lang="en-US" altLang="zh-TW" sz="2800" dirty="0" smtClean="0">
                <a:ea typeface="Cambria Math" panose="02040503050406030204" pitchFamily="18" charset="0"/>
              </a:rPr>
              <a:t>=0</a:t>
            </a:r>
            <a:endParaRPr lang="zh-TW" altLang="en-US" sz="2800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5004048" y="4869160"/>
            <a:ext cx="137377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s-ES" altLang="zh-TW" sz="2800" b="1" dirty="0" err="1" smtClean="0">
                <a:solidFill>
                  <a:srgbClr val="3333FF"/>
                </a:solidFill>
                <a:ea typeface="Cambria Math" panose="02040503050406030204" pitchFamily="18" charset="0"/>
              </a:rPr>
              <a:t>Driving</a:t>
            </a:r>
            <a:r>
              <a:rPr lang="es-ES" altLang="zh-TW" sz="2800" dirty="0" smtClean="0">
                <a:ea typeface="Cambria Math" panose="02040503050406030204" pitchFamily="18" charset="0"/>
              </a:rPr>
              <a:t>=1</a:t>
            </a:r>
            <a:endParaRPr lang="zh-TW" altLang="en-US" sz="2800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395536" y="4509120"/>
          <a:ext cx="4254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9" name="Ecuación" r:id="rId9" imgW="152280" imgH="228600" progId="Equation.3">
                  <p:embed/>
                </p:oleObj>
              </mc:Choice>
              <mc:Fallback>
                <p:oleObj name="Ecuación" r:id="rId9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509120"/>
                        <a:ext cx="425450" cy="630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-495168" y="3095569"/>
            <a:ext cx="2150204" cy="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1763688" y="1124744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A</a:t>
            </a:r>
            <a:r>
              <a:rPr lang="en-US" sz="3600" dirty="0" smtClean="0">
                <a:solidFill>
                  <a:prstClr val="black"/>
                </a:solidFill>
              </a:rPr>
              <a:t> Linear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</a:t>
            </a:r>
            <a:endParaRPr lang="en-US" b="1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3238500" y="2397125"/>
          <a:ext cx="53228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2" name="Ecuación" r:id="rId3" imgW="1917360" imgH="215640" progId="Equation.3">
                  <p:embed/>
                </p:oleObj>
              </mc:Choice>
              <mc:Fallback>
                <p:oleObj name="Ecuación" r:id="rId3" imgW="1917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397125"/>
                        <a:ext cx="5322888" cy="596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25"/>
          <p:cNvSpPr/>
          <p:nvPr/>
        </p:nvSpPr>
        <p:spPr>
          <a:xfrm>
            <a:off x="1884277" y="2441399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3"/>
          <p:cNvSpPr/>
          <p:nvPr/>
        </p:nvSpPr>
        <p:spPr>
          <a:xfrm>
            <a:off x="3573886" y="4966003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4"/>
          <p:cNvSpPr/>
          <p:nvPr/>
        </p:nvSpPr>
        <p:spPr>
          <a:xfrm>
            <a:off x="899592" y="2353531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5"/>
          <p:cNvCxnSpPr>
            <a:stCxn id="24" idx="3"/>
            <a:endCxn id="26" idx="1"/>
          </p:cNvCxnSpPr>
          <p:nvPr/>
        </p:nvCxnSpPr>
        <p:spPr>
          <a:xfrm flipV="1">
            <a:off x="1488669" y="3954830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6019800" y="3752850"/>
          <a:ext cx="3889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3" name="Ecuación" r:id="rId5" imgW="139680" imgH="164880" progId="Equation.3">
                  <p:embed/>
                </p:oleObj>
              </mc:Choice>
              <mc:Fallback>
                <p:oleObj name="Ecuación" r:id="rId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752850"/>
                        <a:ext cx="388938" cy="455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1942368" y="2462128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2368" y="2462128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46218" y="3098382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5" name="方程式" r:id="rId9" imgW="190440" imgH="215640" progId="Equation.3">
                  <p:embed/>
                </p:oleObj>
              </mc:Choice>
              <mc:Fallback>
                <p:oleObj name="方程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18" y="3098382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42368" y="3877232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6" name="方程式" r:id="rId11" imgW="215640" imgH="215640" progId="Equation.3">
                  <p:embed/>
                </p:oleObj>
              </mc:Choice>
              <mc:Fallback>
                <p:oleObj name="方程式" r:id="rId1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2368" y="3877232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單箭頭接點 11"/>
          <p:cNvCxnSpPr/>
          <p:nvPr/>
        </p:nvCxnSpPr>
        <p:spPr>
          <a:xfrm>
            <a:off x="3975742" y="3924230"/>
            <a:ext cx="1838362" cy="15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2"/>
          <p:cNvCxnSpPr>
            <a:stCxn id="23" idx="3"/>
            <a:endCxn id="26" idx="1"/>
          </p:cNvCxnSpPr>
          <p:nvPr/>
        </p:nvCxnSpPr>
        <p:spPr>
          <a:xfrm>
            <a:off x="1476638" y="3527574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3"/>
          <p:cNvCxnSpPr>
            <a:endCxn id="26" idx="1"/>
          </p:cNvCxnSpPr>
          <p:nvPr/>
        </p:nvCxnSpPr>
        <p:spPr>
          <a:xfrm>
            <a:off x="1496289" y="2669298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14"/>
          <p:cNvSpPr txBox="1"/>
          <p:nvPr/>
        </p:nvSpPr>
        <p:spPr>
          <a:xfrm rot="5400000">
            <a:off x="906442" y="401451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981338" y="231075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7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338" y="231075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981338" y="321245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8" name="Ecuación" r:id="rId15" imgW="177480" imgH="228600" progId="Equation.3">
                  <p:embed/>
                </p:oleObj>
              </mc:Choice>
              <mc:Fallback>
                <p:oleObj name="Ecuación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338" y="321245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955269" y="442857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9" name="Ecuación" r:id="rId17" imgW="190440" imgH="228600" progId="Equation.3">
                  <p:embed/>
                </p:oleObj>
              </mc:Choice>
              <mc:Fallback>
                <p:oleObj name="Ecuación" r:id="rId1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269" y="442857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群組 20"/>
          <p:cNvGrpSpPr/>
          <p:nvPr/>
        </p:nvGrpSpPr>
        <p:grpSpPr>
          <a:xfrm>
            <a:off x="3634228" y="3694670"/>
            <a:ext cx="520319" cy="520319"/>
            <a:chOff x="3342651" y="3507082"/>
            <a:chExt cx="520319" cy="520319"/>
          </a:xfrm>
        </p:grpSpPr>
        <p:sp>
          <p:nvSpPr>
            <p:cNvPr id="26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0" name="方程式" r:id="rId19" imgW="139680" imgH="139680" progId="Equation.3">
                    <p:embed/>
                  </p:oleObj>
                </mc:Choice>
                <mc:Fallback>
                  <p:oleObj name="方程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3691924" y="5048521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1" name="方程式" r:id="rId21" imgW="126720" imgH="177480" progId="Equation.3">
                  <p:embed/>
                </p:oleObj>
              </mc:Choice>
              <mc:Fallback>
                <p:oleObj name="方程式" r:id="rId2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924" y="5048521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線單箭頭接點 24"/>
          <p:cNvCxnSpPr/>
          <p:nvPr/>
        </p:nvCxnSpPr>
        <p:spPr>
          <a:xfrm flipV="1">
            <a:off x="3885435" y="4225433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3"/>
          <p:cNvSpPr txBox="1"/>
          <p:nvPr/>
        </p:nvSpPr>
        <p:spPr>
          <a:xfrm>
            <a:off x="3469919" y="555962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8"/>
          <p:cNvSpPr txBox="1"/>
          <p:nvPr/>
        </p:nvSpPr>
        <p:spPr>
          <a:xfrm>
            <a:off x="1635648" y="4743692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Deep </a:t>
            </a:r>
            <a:r>
              <a:rPr lang="en-US" b="1" dirty="0"/>
              <a:t>Learning </a:t>
            </a:r>
            <a:r>
              <a:rPr lang="en-US" b="1" dirty="0" smtClean="0"/>
              <a:t>&amp; </a:t>
            </a:r>
            <a:r>
              <a:rPr lang="en-US" b="1" dirty="0" err="1" smtClean="0"/>
              <a:t>Keras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Day 1</a:t>
            </a:r>
            <a:endParaRPr lang="en-U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5013176"/>
            <a:ext cx="413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Prof. Luis A. Hernández Gómez</a:t>
            </a:r>
          </a:p>
          <a:p>
            <a:r>
              <a:rPr lang="es-ES" sz="2400" dirty="0" smtClean="0">
                <a:hlinkClick r:id="rId3"/>
              </a:rPr>
              <a:t>luisalfonso.hernandez@upm.es</a:t>
            </a:r>
            <a:r>
              <a:rPr lang="es-E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1763688" y="1124744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A</a:t>
            </a:r>
            <a:r>
              <a:rPr lang="en-US" sz="3600" dirty="0" smtClean="0">
                <a:solidFill>
                  <a:prstClr val="black"/>
                </a:solidFill>
              </a:rPr>
              <a:t> Linear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</a:t>
            </a:r>
            <a:endParaRPr lang="en-US" b="1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1763688" y="2852936"/>
          <a:ext cx="53228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6" name="Ecuación" r:id="rId3" imgW="1917360" imgH="215640" progId="Equation.3">
                  <p:embed/>
                </p:oleObj>
              </mc:Choice>
              <mc:Fallback>
                <p:oleObj name="Ecuación" r:id="rId3" imgW="1917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852936"/>
                        <a:ext cx="5322888" cy="596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3652838" y="4508500"/>
          <a:ext cx="151606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" name="Ecuación" r:id="rId5" imgW="545760" imgH="228600" progId="Equation.3">
                  <p:embed/>
                </p:oleObj>
              </mc:Choice>
              <mc:Fallback>
                <p:oleObj name="Ecuación" r:id="rId5" imgW="545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4508500"/>
                        <a:ext cx="1516062" cy="633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21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251520" y="1052736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We typically use a </a:t>
            </a:r>
            <a:r>
              <a:rPr lang="en-US" sz="3600" b="1" dirty="0" err="1" smtClean="0">
                <a:solidFill>
                  <a:prstClr val="black"/>
                </a:solidFill>
              </a:rPr>
              <a:t>Sigmod</a:t>
            </a:r>
            <a:r>
              <a:rPr lang="en-US" sz="3600" dirty="0" smtClean="0">
                <a:solidFill>
                  <a:prstClr val="black"/>
                </a:solidFill>
              </a:rPr>
              <a:t> Function</a:t>
            </a:r>
          </a:p>
          <a:p>
            <a:endParaRPr lang="en-US" sz="3600" dirty="0">
              <a:solidFill>
                <a:prstClr val="black"/>
              </a:solidFill>
            </a:endParaRPr>
          </a:p>
          <a:p>
            <a:endParaRPr lang="en-US" sz="3600" dirty="0" smtClean="0">
              <a:solidFill>
                <a:prstClr val="black"/>
              </a:solidFill>
            </a:endParaRPr>
          </a:p>
          <a:p>
            <a:endParaRPr lang="en-US" sz="3600" dirty="0">
              <a:solidFill>
                <a:prstClr val="black"/>
              </a:solidFill>
            </a:endParaRPr>
          </a:p>
          <a:p>
            <a:endParaRPr lang="en-US" sz="3600" dirty="0" smtClean="0">
              <a:solidFill>
                <a:prstClr val="black"/>
              </a:solidFill>
            </a:endParaRPr>
          </a:p>
          <a:p>
            <a:endParaRPr lang="en-US" sz="3600" dirty="0">
              <a:solidFill>
                <a:prstClr val="black"/>
              </a:solidFill>
            </a:endParaRPr>
          </a:p>
        </p:txBody>
      </p:sp>
      <p:graphicFrame>
        <p:nvGraphicFramePr>
          <p:cNvPr id="3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299084"/>
              </p:ext>
            </p:extLst>
          </p:nvPr>
        </p:nvGraphicFramePr>
        <p:xfrm>
          <a:off x="5517083" y="5267514"/>
          <a:ext cx="84613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" name="Ecuación" r:id="rId3" imgW="304560" imgH="203040" progId="Equation.3">
                  <p:embed/>
                </p:oleObj>
              </mc:Choice>
              <mc:Fallback>
                <p:oleObj name="Ecuación" r:id="rId3" imgW="304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7083" y="5267514"/>
                        <a:ext cx="846137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1757991"/>
            <a:ext cx="4240336" cy="2896059"/>
          </a:xfrm>
          <a:prstGeom prst="rect">
            <a:avLst/>
          </a:prstGeom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80318"/>
              </p:ext>
            </p:extLst>
          </p:nvPr>
        </p:nvGraphicFramePr>
        <p:xfrm>
          <a:off x="467544" y="1772816"/>
          <a:ext cx="21653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" name="Ecuación" r:id="rId6" imgW="888840" imgH="393480" progId="Equation.3">
                  <p:embed/>
                </p:oleObj>
              </mc:Choice>
              <mc:Fallback>
                <p:oleObj name="Ecuación" r:id="rId6" imgW="888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72816"/>
                        <a:ext cx="216535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lecha arriba 2"/>
          <p:cNvSpPr/>
          <p:nvPr/>
        </p:nvSpPr>
        <p:spPr>
          <a:xfrm>
            <a:off x="5652120" y="4781074"/>
            <a:ext cx="288032" cy="3037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oblada hacia arriba 4"/>
          <p:cNvSpPr/>
          <p:nvPr/>
        </p:nvSpPr>
        <p:spPr>
          <a:xfrm flipH="1" flipV="1">
            <a:off x="1791235" y="3240300"/>
            <a:ext cx="864096" cy="77601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67544" y="4483012"/>
                <a:ext cx="4572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</a:rPr>
                  <a:t>To </a:t>
                </a:r>
                <a:r>
                  <a:rPr lang="en-US" dirty="0">
                    <a:solidFill>
                      <a:prstClr val="black"/>
                    </a:solidFill>
                  </a:rPr>
                  <a:t>approach </a:t>
                </a:r>
                <a:r>
                  <a:rPr lang="en-US" i="1" dirty="0">
                    <a:solidFill>
                      <a:prstClr val="black"/>
                    </a:solidFill>
                  </a:rPr>
                  <a:t>p</a:t>
                </a:r>
                <a:r>
                  <a:rPr lang="en-US" i="1" dirty="0" smtClean="0">
                    <a:solidFill>
                      <a:prstClr val="black"/>
                    </a:solidFill>
                  </a:rPr>
                  <a:t>osterior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probabilities:</a:t>
                </a:r>
              </a:p>
              <a:p>
                <a:endParaRPr lang="en-US" b="1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Driving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Driving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b="1" dirty="0" smtClean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483012"/>
                <a:ext cx="4572000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1200" t="-2058" b="-37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>
            <a:off x="2959122" y="6143009"/>
            <a:ext cx="3225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Logistic Regression</a:t>
            </a:r>
            <a:endParaRPr lang="es-ES" sz="3200" b="1" dirty="0">
              <a:solidFill>
                <a:srgbClr val="00B050"/>
              </a:solidFill>
            </a:endParaRPr>
          </a:p>
        </p:txBody>
      </p:sp>
      <p:cxnSp>
        <p:nvCxnSpPr>
          <p:cNvPr id="11" name="Conector recto 10"/>
          <p:cNvCxnSpPr/>
          <p:nvPr/>
        </p:nvCxnSpPr>
        <p:spPr>
          <a:xfrm flipV="1">
            <a:off x="467544" y="6143009"/>
            <a:ext cx="84249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8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19802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51520" y="335699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0" name="Ecuación" r:id="rId4" imgW="177480" imgH="228600" progId="Equation.3">
                  <p:embed/>
                </p:oleObj>
              </mc:Choice>
              <mc:Fallback>
                <p:oleObj name="Ecuación" r:id="rId4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5699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4572000" y="602128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1" name="Ecuación" r:id="rId6" imgW="177480" imgH="228600" progId="Equation.3">
                  <p:embed/>
                </p:oleObj>
              </mc:Choice>
              <mc:Fallback>
                <p:oleObj name="Ecuación" r:id="rId6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2128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1403648" y="1196752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Nonlinear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34"/>
              <p:cNvSpPr txBox="1"/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34"/>
          <p:cNvSpPr txBox="1"/>
          <p:nvPr/>
        </p:nvSpPr>
        <p:spPr>
          <a:xfrm>
            <a:off x="2123728" y="3356992"/>
            <a:ext cx="1869101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dirty="0" smtClean="0">
                <a:ea typeface="Cambria Math" panose="02040503050406030204" pitchFamily="18" charset="0"/>
              </a:rPr>
              <a:t>No-driving=0</a:t>
            </a:r>
            <a:endParaRPr lang="zh-TW" altLang="en-US" sz="2800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4716016" y="4797152"/>
            <a:ext cx="137377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s-ES" altLang="zh-TW" sz="2800" dirty="0" err="1" smtClean="0">
                <a:ea typeface="Cambria Math" panose="02040503050406030204" pitchFamily="18" charset="0"/>
              </a:rPr>
              <a:t>Driving</a:t>
            </a:r>
            <a:r>
              <a:rPr lang="es-ES" altLang="zh-TW" sz="2800" dirty="0" smtClean="0">
                <a:ea typeface="Cambria Math" panose="02040503050406030204" pitchFamily="18" charset="0"/>
              </a:rPr>
              <a:t>=1</a:t>
            </a:r>
            <a:endParaRPr lang="zh-TW" altLang="en-US" sz="2800" dirty="0"/>
          </a:p>
        </p:txBody>
      </p:sp>
      <p:sp>
        <p:nvSpPr>
          <p:cNvPr id="16" name="Forma libre 15"/>
          <p:cNvSpPr/>
          <p:nvPr/>
        </p:nvSpPr>
        <p:spPr>
          <a:xfrm>
            <a:off x="1916285" y="3883068"/>
            <a:ext cx="4747562" cy="1541369"/>
          </a:xfrm>
          <a:custGeom>
            <a:avLst/>
            <a:gdLst>
              <a:gd name="connsiteX0" fmla="*/ 4747562 w 4747562"/>
              <a:gd name="connsiteY0" fmla="*/ 0 h 1541369"/>
              <a:gd name="connsiteX1" fmla="*/ 4684931 w 4747562"/>
              <a:gd name="connsiteY1" fmla="*/ 37579 h 1541369"/>
              <a:gd name="connsiteX2" fmla="*/ 4659879 w 4747562"/>
              <a:gd name="connsiteY2" fmla="*/ 75157 h 1541369"/>
              <a:gd name="connsiteX3" fmla="*/ 4622301 w 4747562"/>
              <a:gd name="connsiteY3" fmla="*/ 87683 h 1541369"/>
              <a:gd name="connsiteX4" fmla="*/ 4584723 w 4747562"/>
              <a:gd name="connsiteY4" fmla="*/ 112735 h 1541369"/>
              <a:gd name="connsiteX5" fmla="*/ 4509567 w 4747562"/>
              <a:gd name="connsiteY5" fmla="*/ 175365 h 1541369"/>
              <a:gd name="connsiteX6" fmla="*/ 4471989 w 4747562"/>
              <a:gd name="connsiteY6" fmla="*/ 187891 h 1541369"/>
              <a:gd name="connsiteX7" fmla="*/ 4434411 w 4747562"/>
              <a:gd name="connsiteY7" fmla="*/ 212943 h 1541369"/>
              <a:gd name="connsiteX8" fmla="*/ 4384307 w 4747562"/>
              <a:gd name="connsiteY8" fmla="*/ 250521 h 1541369"/>
              <a:gd name="connsiteX9" fmla="*/ 4309151 w 4747562"/>
              <a:gd name="connsiteY9" fmla="*/ 275573 h 1541369"/>
              <a:gd name="connsiteX10" fmla="*/ 4271573 w 4747562"/>
              <a:gd name="connsiteY10" fmla="*/ 300625 h 1541369"/>
              <a:gd name="connsiteX11" fmla="*/ 4233994 w 4747562"/>
              <a:gd name="connsiteY11" fmla="*/ 313151 h 1541369"/>
              <a:gd name="connsiteX12" fmla="*/ 4133786 w 4747562"/>
              <a:gd name="connsiteY12" fmla="*/ 338203 h 1541369"/>
              <a:gd name="connsiteX13" fmla="*/ 4058630 w 4747562"/>
              <a:gd name="connsiteY13" fmla="*/ 363255 h 1541369"/>
              <a:gd name="connsiteX14" fmla="*/ 4021052 w 4747562"/>
              <a:gd name="connsiteY14" fmla="*/ 375781 h 1541369"/>
              <a:gd name="connsiteX15" fmla="*/ 3970948 w 4747562"/>
              <a:gd name="connsiteY15" fmla="*/ 400833 h 1541369"/>
              <a:gd name="connsiteX16" fmla="*/ 3908318 w 4747562"/>
              <a:gd name="connsiteY16" fmla="*/ 413359 h 1541369"/>
              <a:gd name="connsiteX17" fmla="*/ 3870740 w 4747562"/>
              <a:gd name="connsiteY17" fmla="*/ 425885 h 1541369"/>
              <a:gd name="connsiteX18" fmla="*/ 3808110 w 4747562"/>
              <a:gd name="connsiteY18" fmla="*/ 438411 h 1541369"/>
              <a:gd name="connsiteX19" fmla="*/ 3758005 w 4747562"/>
              <a:gd name="connsiteY19" fmla="*/ 463464 h 1541369"/>
              <a:gd name="connsiteX20" fmla="*/ 3682849 w 4747562"/>
              <a:gd name="connsiteY20" fmla="*/ 475990 h 1541369"/>
              <a:gd name="connsiteX21" fmla="*/ 3645271 w 4747562"/>
              <a:gd name="connsiteY21" fmla="*/ 488516 h 1541369"/>
              <a:gd name="connsiteX22" fmla="*/ 3595167 w 4747562"/>
              <a:gd name="connsiteY22" fmla="*/ 501042 h 1541369"/>
              <a:gd name="connsiteX23" fmla="*/ 3520011 w 4747562"/>
              <a:gd name="connsiteY23" fmla="*/ 526094 h 1541369"/>
              <a:gd name="connsiteX24" fmla="*/ 3482433 w 4747562"/>
              <a:gd name="connsiteY24" fmla="*/ 551146 h 1541369"/>
              <a:gd name="connsiteX25" fmla="*/ 3407277 w 4747562"/>
              <a:gd name="connsiteY25" fmla="*/ 563672 h 1541369"/>
              <a:gd name="connsiteX26" fmla="*/ 3369699 w 4747562"/>
              <a:gd name="connsiteY26" fmla="*/ 576198 h 1541369"/>
              <a:gd name="connsiteX27" fmla="*/ 3294542 w 4747562"/>
              <a:gd name="connsiteY27" fmla="*/ 588724 h 1541369"/>
              <a:gd name="connsiteX28" fmla="*/ 3244438 w 4747562"/>
              <a:gd name="connsiteY28" fmla="*/ 601250 h 1541369"/>
              <a:gd name="connsiteX29" fmla="*/ 3131704 w 4747562"/>
              <a:gd name="connsiteY29" fmla="*/ 613776 h 1541369"/>
              <a:gd name="connsiteX30" fmla="*/ 3044022 w 4747562"/>
              <a:gd name="connsiteY30" fmla="*/ 626302 h 1541369"/>
              <a:gd name="connsiteX31" fmla="*/ 2906236 w 4747562"/>
              <a:gd name="connsiteY31" fmla="*/ 651354 h 1541369"/>
              <a:gd name="connsiteX32" fmla="*/ 2818553 w 4747562"/>
              <a:gd name="connsiteY32" fmla="*/ 676406 h 1541369"/>
              <a:gd name="connsiteX33" fmla="*/ 2718345 w 4747562"/>
              <a:gd name="connsiteY33" fmla="*/ 701458 h 1541369"/>
              <a:gd name="connsiteX34" fmla="*/ 2643189 w 4747562"/>
              <a:gd name="connsiteY34" fmla="*/ 713984 h 1541369"/>
              <a:gd name="connsiteX35" fmla="*/ 2530455 w 4747562"/>
              <a:gd name="connsiteY35" fmla="*/ 739036 h 1541369"/>
              <a:gd name="connsiteX36" fmla="*/ 2405194 w 4747562"/>
              <a:gd name="connsiteY36" fmla="*/ 751562 h 1541369"/>
              <a:gd name="connsiteX37" fmla="*/ 2355090 w 4747562"/>
              <a:gd name="connsiteY37" fmla="*/ 764088 h 1541369"/>
              <a:gd name="connsiteX38" fmla="*/ 1954257 w 4747562"/>
              <a:gd name="connsiteY38" fmla="*/ 789140 h 1541369"/>
              <a:gd name="connsiteX39" fmla="*/ 1528373 w 4747562"/>
              <a:gd name="connsiteY39" fmla="*/ 776614 h 1541369"/>
              <a:gd name="connsiteX40" fmla="*/ 1478268 w 4747562"/>
              <a:gd name="connsiteY40" fmla="*/ 764088 h 1541369"/>
              <a:gd name="connsiteX41" fmla="*/ 1327956 w 4747562"/>
              <a:gd name="connsiteY41" fmla="*/ 751562 h 1541369"/>
              <a:gd name="connsiteX42" fmla="*/ 1265326 w 4747562"/>
              <a:gd name="connsiteY42" fmla="*/ 739036 h 1541369"/>
              <a:gd name="connsiteX43" fmla="*/ 1177644 w 4747562"/>
              <a:gd name="connsiteY43" fmla="*/ 726510 h 1541369"/>
              <a:gd name="connsiteX44" fmla="*/ 1064910 w 4747562"/>
              <a:gd name="connsiteY44" fmla="*/ 676406 h 1541369"/>
              <a:gd name="connsiteX45" fmla="*/ 1014805 w 4747562"/>
              <a:gd name="connsiteY45" fmla="*/ 663880 h 1541369"/>
              <a:gd name="connsiteX46" fmla="*/ 939649 w 4747562"/>
              <a:gd name="connsiteY46" fmla="*/ 638828 h 1541369"/>
              <a:gd name="connsiteX47" fmla="*/ 877019 w 4747562"/>
              <a:gd name="connsiteY47" fmla="*/ 626302 h 1541369"/>
              <a:gd name="connsiteX48" fmla="*/ 801863 w 4747562"/>
              <a:gd name="connsiteY48" fmla="*/ 601250 h 1541369"/>
              <a:gd name="connsiteX49" fmla="*/ 751759 w 4747562"/>
              <a:gd name="connsiteY49" fmla="*/ 588724 h 1541369"/>
              <a:gd name="connsiteX50" fmla="*/ 639025 w 4747562"/>
              <a:gd name="connsiteY50" fmla="*/ 538620 h 1541369"/>
              <a:gd name="connsiteX51" fmla="*/ 538816 w 4747562"/>
              <a:gd name="connsiteY51" fmla="*/ 513568 h 1541369"/>
              <a:gd name="connsiteX52" fmla="*/ 501238 w 4747562"/>
              <a:gd name="connsiteY52" fmla="*/ 488516 h 1541369"/>
              <a:gd name="connsiteX53" fmla="*/ 250718 w 4747562"/>
              <a:gd name="connsiteY53" fmla="*/ 488516 h 1541369"/>
              <a:gd name="connsiteX54" fmla="*/ 112931 w 4747562"/>
              <a:gd name="connsiteY54" fmla="*/ 526094 h 1541369"/>
              <a:gd name="connsiteX55" fmla="*/ 62827 w 4747562"/>
              <a:gd name="connsiteY55" fmla="*/ 538620 h 1541369"/>
              <a:gd name="connsiteX56" fmla="*/ 25249 w 4747562"/>
              <a:gd name="connsiteY56" fmla="*/ 551146 h 1541369"/>
              <a:gd name="connsiteX57" fmla="*/ 197 w 4747562"/>
              <a:gd name="connsiteY57" fmla="*/ 588724 h 1541369"/>
              <a:gd name="connsiteX58" fmla="*/ 25249 w 4747562"/>
              <a:gd name="connsiteY58" fmla="*/ 713984 h 1541369"/>
              <a:gd name="connsiteX59" fmla="*/ 50301 w 4747562"/>
              <a:gd name="connsiteY59" fmla="*/ 751562 h 1541369"/>
              <a:gd name="connsiteX60" fmla="*/ 163036 w 4747562"/>
              <a:gd name="connsiteY60" fmla="*/ 814192 h 1541369"/>
              <a:gd name="connsiteX61" fmla="*/ 200614 w 4747562"/>
              <a:gd name="connsiteY61" fmla="*/ 839244 h 1541369"/>
              <a:gd name="connsiteX62" fmla="*/ 213140 w 4747562"/>
              <a:gd name="connsiteY62" fmla="*/ 876822 h 1541369"/>
              <a:gd name="connsiteX63" fmla="*/ 238192 w 4747562"/>
              <a:gd name="connsiteY63" fmla="*/ 1114817 h 1541369"/>
              <a:gd name="connsiteX64" fmla="*/ 288296 w 4747562"/>
              <a:gd name="connsiteY64" fmla="*/ 1227551 h 1541369"/>
              <a:gd name="connsiteX65" fmla="*/ 363452 w 4747562"/>
              <a:gd name="connsiteY65" fmla="*/ 1277655 h 1541369"/>
              <a:gd name="connsiteX66" fmla="*/ 401030 w 4747562"/>
              <a:gd name="connsiteY66" fmla="*/ 1302707 h 1541369"/>
              <a:gd name="connsiteX67" fmla="*/ 538816 w 4747562"/>
              <a:gd name="connsiteY67" fmla="*/ 1327759 h 1541369"/>
              <a:gd name="connsiteX68" fmla="*/ 714181 w 4747562"/>
              <a:gd name="connsiteY68" fmla="*/ 1315233 h 1541369"/>
              <a:gd name="connsiteX69" fmla="*/ 851967 w 4747562"/>
              <a:gd name="connsiteY69" fmla="*/ 1277655 h 1541369"/>
              <a:gd name="connsiteX70" fmla="*/ 927123 w 4747562"/>
              <a:gd name="connsiteY70" fmla="*/ 1265129 h 1541369"/>
              <a:gd name="connsiteX71" fmla="*/ 1227748 w 4747562"/>
              <a:gd name="connsiteY71" fmla="*/ 1277655 h 1541369"/>
              <a:gd name="connsiteX72" fmla="*/ 1265326 w 4747562"/>
              <a:gd name="connsiteY72" fmla="*/ 1290181 h 1541369"/>
              <a:gd name="connsiteX73" fmla="*/ 1315430 w 4747562"/>
              <a:gd name="connsiteY73" fmla="*/ 1302707 h 1541369"/>
              <a:gd name="connsiteX74" fmla="*/ 1353008 w 4747562"/>
              <a:gd name="connsiteY74" fmla="*/ 1315233 h 1541369"/>
              <a:gd name="connsiteX75" fmla="*/ 1428164 w 4747562"/>
              <a:gd name="connsiteY75" fmla="*/ 1365337 h 1541369"/>
              <a:gd name="connsiteX76" fmla="*/ 1503320 w 4747562"/>
              <a:gd name="connsiteY76" fmla="*/ 1402916 h 1541369"/>
              <a:gd name="connsiteX77" fmla="*/ 1653633 w 4747562"/>
              <a:gd name="connsiteY77" fmla="*/ 1440494 h 1541369"/>
              <a:gd name="connsiteX78" fmla="*/ 1691211 w 4747562"/>
              <a:gd name="connsiteY78" fmla="*/ 1453020 h 1541369"/>
              <a:gd name="connsiteX79" fmla="*/ 2004362 w 4747562"/>
              <a:gd name="connsiteY79" fmla="*/ 1478072 h 1541369"/>
              <a:gd name="connsiteX80" fmla="*/ 2956340 w 4747562"/>
              <a:gd name="connsiteY80" fmla="*/ 1503124 h 1541369"/>
              <a:gd name="connsiteX81" fmla="*/ 3231912 w 4747562"/>
              <a:gd name="connsiteY81" fmla="*/ 1528176 h 1541369"/>
              <a:gd name="connsiteX82" fmla="*/ 3432329 w 4747562"/>
              <a:gd name="connsiteY82" fmla="*/ 1540702 h 1541369"/>
              <a:gd name="connsiteX83" fmla="*/ 3545063 w 4747562"/>
              <a:gd name="connsiteY83" fmla="*/ 1540702 h 154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747562" h="1541369">
                <a:moveTo>
                  <a:pt x="4747562" y="0"/>
                </a:moveTo>
                <a:cubicBezTo>
                  <a:pt x="4726685" y="12526"/>
                  <a:pt x="4703416" y="21734"/>
                  <a:pt x="4684931" y="37579"/>
                </a:cubicBezTo>
                <a:cubicBezTo>
                  <a:pt x="4673501" y="47376"/>
                  <a:pt x="4671634" y="65753"/>
                  <a:pt x="4659879" y="75157"/>
                </a:cubicBezTo>
                <a:cubicBezTo>
                  <a:pt x="4649569" y="83405"/>
                  <a:pt x="4634111" y="81778"/>
                  <a:pt x="4622301" y="87683"/>
                </a:cubicBezTo>
                <a:cubicBezTo>
                  <a:pt x="4608836" y="94416"/>
                  <a:pt x="4596288" y="103097"/>
                  <a:pt x="4584723" y="112735"/>
                </a:cubicBezTo>
                <a:cubicBezTo>
                  <a:pt x="4543169" y="147363"/>
                  <a:pt x="4556217" y="152040"/>
                  <a:pt x="4509567" y="175365"/>
                </a:cubicBezTo>
                <a:cubicBezTo>
                  <a:pt x="4497757" y="181270"/>
                  <a:pt x="4483799" y="181986"/>
                  <a:pt x="4471989" y="187891"/>
                </a:cubicBezTo>
                <a:cubicBezTo>
                  <a:pt x="4458524" y="194624"/>
                  <a:pt x="4446661" y="204193"/>
                  <a:pt x="4434411" y="212943"/>
                </a:cubicBezTo>
                <a:cubicBezTo>
                  <a:pt x="4417423" y="225077"/>
                  <a:pt x="4402980" y="241185"/>
                  <a:pt x="4384307" y="250521"/>
                </a:cubicBezTo>
                <a:cubicBezTo>
                  <a:pt x="4360688" y="262331"/>
                  <a:pt x="4331123" y="260925"/>
                  <a:pt x="4309151" y="275573"/>
                </a:cubicBezTo>
                <a:cubicBezTo>
                  <a:pt x="4296625" y="283924"/>
                  <a:pt x="4285038" y="293893"/>
                  <a:pt x="4271573" y="300625"/>
                </a:cubicBezTo>
                <a:cubicBezTo>
                  <a:pt x="4259763" y="306530"/>
                  <a:pt x="4246733" y="309677"/>
                  <a:pt x="4233994" y="313151"/>
                </a:cubicBezTo>
                <a:cubicBezTo>
                  <a:pt x="4200777" y="322210"/>
                  <a:pt x="4166450" y="327315"/>
                  <a:pt x="4133786" y="338203"/>
                </a:cubicBezTo>
                <a:lnTo>
                  <a:pt x="4058630" y="363255"/>
                </a:lnTo>
                <a:cubicBezTo>
                  <a:pt x="4046104" y="367430"/>
                  <a:pt x="4032862" y="369876"/>
                  <a:pt x="4021052" y="375781"/>
                </a:cubicBezTo>
                <a:cubicBezTo>
                  <a:pt x="4004351" y="384132"/>
                  <a:pt x="3988662" y="394928"/>
                  <a:pt x="3970948" y="400833"/>
                </a:cubicBezTo>
                <a:cubicBezTo>
                  <a:pt x="3950750" y="407566"/>
                  <a:pt x="3928972" y="408195"/>
                  <a:pt x="3908318" y="413359"/>
                </a:cubicBezTo>
                <a:cubicBezTo>
                  <a:pt x="3895509" y="416561"/>
                  <a:pt x="3883549" y="422683"/>
                  <a:pt x="3870740" y="425885"/>
                </a:cubicBezTo>
                <a:cubicBezTo>
                  <a:pt x="3850086" y="431049"/>
                  <a:pt x="3828987" y="434236"/>
                  <a:pt x="3808110" y="438411"/>
                </a:cubicBezTo>
                <a:cubicBezTo>
                  <a:pt x="3791408" y="446762"/>
                  <a:pt x="3775891" y="458098"/>
                  <a:pt x="3758005" y="463464"/>
                </a:cubicBezTo>
                <a:cubicBezTo>
                  <a:pt x="3733679" y="470762"/>
                  <a:pt x="3707642" y="470480"/>
                  <a:pt x="3682849" y="475990"/>
                </a:cubicBezTo>
                <a:cubicBezTo>
                  <a:pt x="3669960" y="478854"/>
                  <a:pt x="3657967" y="484889"/>
                  <a:pt x="3645271" y="488516"/>
                </a:cubicBezTo>
                <a:cubicBezTo>
                  <a:pt x="3628718" y="493245"/>
                  <a:pt x="3611656" y="496095"/>
                  <a:pt x="3595167" y="501042"/>
                </a:cubicBezTo>
                <a:cubicBezTo>
                  <a:pt x="3569874" y="508630"/>
                  <a:pt x="3541983" y="511446"/>
                  <a:pt x="3520011" y="526094"/>
                </a:cubicBezTo>
                <a:cubicBezTo>
                  <a:pt x="3507485" y="534445"/>
                  <a:pt x="3496715" y="546385"/>
                  <a:pt x="3482433" y="551146"/>
                </a:cubicBezTo>
                <a:cubicBezTo>
                  <a:pt x="3458339" y="559177"/>
                  <a:pt x="3432070" y="558162"/>
                  <a:pt x="3407277" y="563672"/>
                </a:cubicBezTo>
                <a:cubicBezTo>
                  <a:pt x="3394388" y="566536"/>
                  <a:pt x="3382588" y="573334"/>
                  <a:pt x="3369699" y="576198"/>
                </a:cubicBezTo>
                <a:cubicBezTo>
                  <a:pt x="3344906" y="581708"/>
                  <a:pt x="3319447" y="583743"/>
                  <a:pt x="3294542" y="588724"/>
                </a:cubicBezTo>
                <a:cubicBezTo>
                  <a:pt x="3277661" y="592100"/>
                  <a:pt x="3261453" y="598632"/>
                  <a:pt x="3244438" y="601250"/>
                </a:cubicBezTo>
                <a:cubicBezTo>
                  <a:pt x="3207068" y="606999"/>
                  <a:pt x="3169221" y="609086"/>
                  <a:pt x="3131704" y="613776"/>
                </a:cubicBezTo>
                <a:cubicBezTo>
                  <a:pt x="3102408" y="617438"/>
                  <a:pt x="3073249" y="622127"/>
                  <a:pt x="3044022" y="626302"/>
                </a:cubicBezTo>
                <a:cubicBezTo>
                  <a:pt x="2963398" y="653177"/>
                  <a:pt x="3047872" y="627748"/>
                  <a:pt x="2906236" y="651354"/>
                </a:cubicBezTo>
                <a:cubicBezTo>
                  <a:pt x="2852585" y="660296"/>
                  <a:pt x="2865358" y="663641"/>
                  <a:pt x="2818553" y="676406"/>
                </a:cubicBezTo>
                <a:cubicBezTo>
                  <a:pt x="2785336" y="685465"/>
                  <a:pt x="2752307" y="695798"/>
                  <a:pt x="2718345" y="701458"/>
                </a:cubicBezTo>
                <a:cubicBezTo>
                  <a:pt x="2693293" y="705633"/>
                  <a:pt x="2668093" y="709003"/>
                  <a:pt x="2643189" y="713984"/>
                </a:cubicBezTo>
                <a:cubicBezTo>
                  <a:pt x="2583656" y="725891"/>
                  <a:pt x="2596084" y="730285"/>
                  <a:pt x="2530455" y="739036"/>
                </a:cubicBezTo>
                <a:cubicBezTo>
                  <a:pt x="2488861" y="744582"/>
                  <a:pt x="2446948" y="747387"/>
                  <a:pt x="2405194" y="751562"/>
                </a:cubicBezTo>
                <a:cubicBezTo>
                  <a:pt x="2388493" y="755737"/>
                  <a:pt x="2372132" y="761653"/>
                  <a:pt x="2355090" y="764088"/>
                </a:cubicBezTo>
                <a:cubicBezTo>
                  <a:pt x="2233706" y="781429"/>
                  <a:pt x="2062754" y="784208"/>
                  <a:pt x="1954257" y="789140"/>
                </a:cubicBezTo>
                <a:cubicBezTo>
                  <a:pt x="1812296" y="784965"/>
                  <a:pt x="1670199" y="784079"/>
                  <a:pt x="1528373" y="776614"/>
                </a:cubicBezTo>
                <a:cubicBezTo>
                  <a:pt x="1511181" y="775709"/>
                  <a:pt x="1495351" y="766223"/>
                  <a:pt x="1478268" y="764088"/>
                </a:cubicBezTo>
                <a:cubicBezTo>
                  <a:pt x="1428379" y="757852"/>
                  <a:pt x="1378060" y="755737"/>
                  <a:pt x="1327956" y="751562"/>
                </a:cubicBezTo>
                <a:cubicBezTo>
                  <a:pt x="1307079" y="747387"/>
                  <a:pt x="1286326" y="742536"/>
                  <a:pt x="1265326" y="739036"/>
                </a:cubicBezTo>
                <a:cubicBezTo>
                  <a:pt x="1236204" y="734182"/>
                  <a:pt x="1206412" y="733149"/>
                  <a:pt x="1177644" y="726510"/>
                </a:cubicBezTo>
                <a:cubicBezTo>
                  <a:pt x="1008841" y="687555"/>
                  <a:pt x="1169705" y="721318"/>
                  <a:pt x="1064910" y="676406"/>
                </a:cubicBezTo>
                <a:cubicBezTo>
                  <a:pt x="1049086" y="669624"/>
                  <a:pt x="1031295" y="668827"/>
                  <a:pt x="1014805" y="663880"/>
                </a:cubicBezTo>
                <a:cubicBezTo>
                  <a:pt x="989512" y="656292"/>
                  <a:pt x="965543" y="644007"/>
                  <a:pt x="939649" y="638828"/>
                </a:cubicBezTo>
                <a:cubicBezTo>
                  <a:pt x="918772" y="634653"/>
                  <a:pt x="897559" y="631904"/>
                  <a:pt x="877019" y="626302"/>
                </a:cubicBezTo>
                <a:cubicBezTo>
                  <a:pt x="851542" y="619354"/>
                  <a:pt x="827482" y="607655"/>
                  <a:pt x="801863" y="601250"/>
                </a:cubicBezTo>
                <a:lnTo>
                  <a:pt x="751759" y="588724"/>
                </a:lnTo>
                <a:cubicBezTo>
                  <a:pt x="702407" y="555822"/>
                  <a:pt x="710575" y="556507"/>
                  <a:pt x="639025" y="538620"/>
                </a:cubicBezTo>
                <a:lnTo>
                  <a:pt x="538816" y="513568"/>
                </a:lnTo>
                <a:cubicBezTo>
                  <a:pt x="526290" y="505217"/>
                  <a:pt x="515334" y="493802"/>
                  <a:pt x="501238" y="488516"/>
                </a:cubicBezTo>
                <a:cubicBezTo>
                  <a:pt x="426261" y="460400"/>
                  <a:pt x="314786" y="484245"/>
                  <a:pt x="250718" y="488516"/>
                </a:cubicBezTo>
                <a:cubicBezTo>
                  <a:pt x="180475" y="511930"/>
                  <a:pt x="225950" y="497839"/>
                  <a:pt x="112931" y="526094"/>
                </a:cubicBezTo>
                <a:cubicBezTo>
                  <a:pt x="96230" y="530269"/>
                  <a:pt x="79159" y="533176"/>
                  <a:pt x="62827" y="538620"/>
                </a:cubicBezTo>
                <a:lnTo>
                  <a:pt x="25249" y="551146"/>
                </a:lnTo>
                <a:cubicBezTo>
                  <a:pt x="16898" y="563672"/>
                  <a:pt x="1695" y="573744"/>
                  <a:pt x="197" y="588724"/>
                </a:cubicBezTo>
                <a:cubicBezTo>
                  <a:pt x="-1726" y="607958"/>
                  <a:pt x="10684" y="684853"/>
                  <a:pt x="25249" y="713984"/>
                </a:cubicBezTo>
                <a:cubicBezTo>
                  <a:pt x="31982" y="727449"/>
                  <a:pt x="38971" y="741649"/>
                  <a:pt x="50301" y="751562"/>
                </a:cubicBezTo>
                <a:cubicBezTo>
                  <a:pt x="103312" y="797947"/>
                  <a:pt x="111423" y="796988"/>
                  <a:pt x="163036" y="814192"/>
                </a:cubicBezTo>
                <a:cubicBezTo>
                  <a:pt x="175562" y="822543"/>
                  <a:pt x="191210" y="827489"/>
                  <a:pt x="200614" y="839244"/>
                </a:cubicBezTo>
                <a:cubicBezTo>
                  <a:pt x="208862" y="849554"/>
                  <a:pt x="211132" y="863772"/>
                  <a:pt x="213140" y="876822"/>
                </a:cubicBezTo>
                <a:cubicBezTo>
                  <a:pt x="216649" y="899630"/>
                  <a:pt x="232547" y="1086590"/>
                  <a:pt x="238192" y="1114817"/>
                </a:cubicBezTo>
                <a:cubicBezTo>
                  <a:pt x="242999" y="1138851"/>
                  <a:pt x="262852" y="1205287"/>
                  <a:pt x="288296" y="1227551"/>
                </a:cubicBezTo>
                <a:cubicBezTo>
                  <a:pt x="310955" y="1247378"/>
                  <a:pt x="338400" y="1260954"/>
                  <a:pt x="363452" y="1277655"/>
                </a:cubicBezTo>
                <a:cubicBezTo>
                  <a:pt x="375978" y="1286006"/>
                  <a:pt x="386425" y="1299056"/>
                  <a:pt x="401030" y="1302707"/>
                </a:cubicBezTo>
                <a:cubicBezTo>
                  <a:pt x="479777" y="1322394"/>
                  <a:pt x="434092" y="1312798"/>
                  <a:pt x="538816" y="1327759"/>
                </a:cubicBezTo>
                <a:cubicBezTo>
                  <a:pt x="597271" y="1323584"/>
                  <a:pt x="655899" y="1321368"/>
                  <a:pt x="714181" y="1315233"/>
                </a:cubicBezTo>
                <a:cubicBezTo>
                  <a:pt x="874789" y="1298327"/>
                  <a:pt x="667205" y="1308449"/>
                  <a:pt x="851967" y="1277655"/>
                </a:cubicBezTo>
                <a:lnTo>
                  <a:pt x="927123" y="1265129"/>
                </a:lnTo>
                <a:cubicBezTo>
                  <a:pt x="1027331" y="1269304"/>
                  <a:pt x="1127727" y="1270246"/>
                  <a:pt x="1227748" y="1277655"/>
                </a:cubicBezTo>
                <a:cubicBezTo>
                  <a:pt x="1240915" y="1278630"/>
                  <a:pt x="1252630" y="1286554"/>
                  <a:pt x="1265326" y="1290181"/>
                </a:cubicBezTo>
                <a:cubicBezTo>
                  <a:pt x="1281879" y="1294910"/>
                  <a:pt x="1298877" y="1297978"/>
                  <a:pt x="1315430" y="1302707"/>
                </a:cubicBezTo>
                <a:cubicBezTo>
                  <a:pt x="1328126" y="1306334"/>
                  <a:pt x="1341466" y="1308821"/>
                  <a:pt x="1353008" y="1315233"/>
                </a:cubicBezTo>
                <a:cubicBezTo>
                  <a:pt x="1379328" y="1329855"/>
                  <a:pt x="1399601" y="1355815"/>
                  <a:pt x="1428164" y="1365337"/>
                </a:cubicBezTo>
                <a:cubicBezTo>
                  <a:pt x="1565236" y="1411031"/>
                  <a:pt x="1357599" y="1338152"/>
                  <a:pt x="1503320" y="1402916"/>
                </a:cubicBezTo>
                <a:cubicBezTo>
                  <a:pt x="1579252" y="1436663"/>
                  <a:pt x="1574856" y="1422988"/>
                  <a:pt x="1653633" y="1440494"/>
                </a:cubicBezTo>
                <a:cubicBezTo>
                  <a:pt x="1666522" y="1443358"/>
                  <a:pt x="1678161" y="1451012"/>
                  <a:pt x="1691211" y="1453020"/>
                </a:cubicBezTo>
                <a:cubicBezTo>
                  <a:pt x="1759278" y="1463492"/>
                  <a:pt x="1953586" y="1475170"/>
                  <a:pt x="2004362" y="1478072"/>
                </a:cubicBezTo>
                <a:cubicBezTo>
                  <a:pt x="2400433" y="1500705"/>
                  <a:pt x="2417456" y="1493501"/>
                  <a:pt x="2956340" y="1503124"/>
                </a:cubicBezTo>
                <a:cubicBezTo>
                  <a:pt x="3064815" y="1513972"/>
                  <a:pt x="3119838" y="1520171"/>
                  <a:pt x="3231912" y="1528176"/>
                </a:cubicBezTo>
                <a:cubicBezTo>
                  <a:pt x="3298678" y="1532945"/>
                  <a:pt x="3365446" y="1538027"/>
                  <a:pt x="3432329" y="1540702"/>
                </a:cubicBezTo>
                <a:cubicBezTo>
                  <a:pt x="3469877" y="1542204"/>
                  <a:pt x="3507485" y="1540702"/>
                  <a:pt x="3545063" y="1540702"/>
                </a:cubicBezTo>
              </a:path>
            </a:pathLst>
          </a:cu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187624" y="476672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Non-linear</a:t>
            </a:r>
            <a:r>
              <a:rPr lang="en-US" sz="3600" dirty="0" smtClean="0">
                <a:solidFill>
                  <a:prstClr val="black"/>
                </a:solidFill>
              </a:rPr>
              <a:t>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functions</a:t>
            </a:r>
            <a:endParaRPr lang="en-US" b="1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539552" y="1340768"/>
          <a:ext cx="6840538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4" name="Ecuación" r:id="rId3" imgW="2463480" imgH="253800" progId="Equation.3">
                  <p:embed/>
                </p:oleObj>
              </mc:Choice>
              <mc:Fallback>
                <p:oleObj name="Ecuación" r:id="rId3" imgW="24634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340768"/>
                        <a:ext cx="6840538" cy="703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611560" y="5157192"/>
          <a:ext cx="7613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5" name="Ecuación" r:id="rId5" imgW="2743200" imgH="203040" progId="Equation.3">
                  <p:embed/>
                </p:oleObj>
              </mc:Choice>
              <mc:Fallback>
                <p:oleObj name="Ecuación" r:id="rId5" imgW="2743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157192"/>
                        <a:ext cx="7613650" cy="563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683568" y="306896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black"/>
                </a:solidFill>
              </a:rPr>
              <a:t>A linear model of transformed inputs:</a:t>
            </a:r>
            <a:endParaRPr lang="en-US" b="1" dirty="0">
              <a:solidFill>
                <a:prstClr val="black"/>
              </a:solidFill>
            </a:endParaRPr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3131840" y="4005064"/>
          <a:ext cx="20796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6" name="Ecuación" r:id="rId7" imgW="749160" imgH="228600" progId="Equation.3">
                  <p:embed/>
                </p:oleObj>
              </mc:Choice>
              <mc:Fallback>
                <p:oleObj name="Ecuación" r:id="rId7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4005064"/>
                        <a:ext cx="2079625" cy="633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3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1124744"/>
            <a:ext cx="7776864" cy="65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How choosing the mapping            ?</a:t>
            </a:r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287524" y="2290991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prstClr val="black"/>
                </a:solidFill>
              </a:rPr>
              <a:t>F</a:t>
            </a:r>
            <a:r>
              <a:rPr lang="en-US" sz="3200" dirty="0" smtClean="0">
                <a:solidFill>
                  <a:prstClr val="black"/>
                </a:solidFill>
              </a:rPr>
              <a:t>eature engineering (based on expert knowledge)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Use a very generic          as kernel machines (e.g. SVM,  RBF kernel)</a:t>
            </a:r>
          </a:p>
          <a:p>
            <a:pPr marL="742950" lvl="0" indent="-742950">
              <a:buFont typeface="+mj-lt"/>
              <a:buAutoNum type="arabicPeriod"/>
            </a:pPr>
            <a:endParaRPr lang="en-US" sz="3200" dirty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The strategy of </a:t>
            </a:r>
            <a:r>
              <a:rPr lang="en-US" sz="3200" b="1" dirty="0" smtClean="0">
                <a:solidFill>
                  <a:prstClr val="black"/>
                </a:solidFill>
              </a:rPr>
              <a:t>deep learning </a:t>
            </a:r>
            <a:r>
              <a:rPr lang="en-US" sz="3200" dirty="0" smtClean="0">
                <a:solidFill>
                  <a:prstClr val="black"/>
                </a:solidFill>
              </a:rPr>
              <a:t>: to learn  </a:t>
            </a:r>
            <a:endParaRPr lang="en-US" sz="1600" b="1" dirty="0">
              <a:solidFill>
                <a:prstClr val="black"/>
              </a:solidFill>
            </a:endParaRP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5724128" y="1196752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2" name="Ecuación" r:id="rId3" imgW="266400" imgH="203040" progId="Equation.3">
                  <p:embed/>
                </p:oleObj>
              </mc:Choice>
              <mc:Fallback>
                <p:oleObj name="Ecuación" r:id="rId3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196752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129463"/>
              </p:ext>
            </p:extLst>
          </p:nvPr>
        </p:nvGraphicFramePr>
        <p:xfrm>
          <a:off x="4211960" y="3778925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3" name="Ecuación" r:id="rId5" imgW="266400" imgH="203040" progId="Equation.3">
                  <p:embed/>
                </p:oleObj>
              </mc:Choice>
              <mc:Fallback>
                <p:oleObj name="Ecuación" r:id="rId5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778925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7124"/>
              </p:ext>
            </p:extLst>
          </p:nvPr>
        </p:nvGraphicFramePr>
        <p:xfrm>
          <a:off x="7596336" y="5266859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4" name="Ecuación" r:id="rId7" imgW="266400" imgH="203040" progId="Equation.3">
                  <p:embed/>
                </p:oleObj>
              </mc:Choice>
              <mc:Fallback>
                <p:oleObj name="Ecuación" r:id="rId7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5266859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14438"/>
              </p:ext>
            </p:extLst>
          </p:nvPr>
        </p:nvGraphicFramePr>
        <p:xfrm>
          <a:off x="3347864" y="2775051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5" name="Ecuación" r:id="rId8" imgW="266400" imgH="203040" progId="Equation.3">
                  <p:embed/>
                </p:oleObj>
              </mc:Choice>
              <mc:Fallback>
                <p:oleObj name="Ecuación" r:id="rId8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775051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7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http://i.imgur.com/Wuxy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43" y="1858924"/>
            <a:ext cx="4606925" cy="25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333649" y="1760989"/>
            <a:ext cx="218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Hand-crafted 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kernel function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5496" y="2819079"/>
            <a:ext cx="129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srgbClr val="0000FF"/>
                </a:solidFill>
              </a:rPr>
              <a:t>SVM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7744" y="5589240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Source of image: </a:t>
            </a:r>
            <a:r>
              <a:rPr lang="zh-TW" altLang="en-US" dirty="0" smtClean="0">
                <a:solidFill>
                  <a:prstClr val="black"/>
                </a:solidFill>
              </a:rPr>
              <a:t>http</a:t>
            </a:r>
            <a:r>
              <a:rPr lang="zh-TW" altLang="en-US" dirty="0">
                <a:solidFill>
                  <a:prstClr val="black"/>
                </a:solidFill>
              </a:rPr>
              <a:t>://www.gipsa-lab.grenoble-inp.fr/transfert/seminaire/455_Kadri2013Gipsa-lab.pdf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03298" y="3300393"/>
            <a:ext cx="204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Apply simple classifier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301430" y="2192117"/>
            <a:ext cx="709126" cy="139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615421" y="2974157"/>
            <a:ext cx="758696" cy="60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104060" y="1786380"/>
            <a:ext cx="1794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From: DL Tutorial</a:t>
            </a:r>
          </a:p>
          <a:p>
            <a:r>
              <a:rPr lang="en-US" altLang="zh-TW" b="1" i="1" dirty="0" smtClean="0"/>
              <a:t>Hung-</a:t>
            </a:r>
            <a:r>
              <a:rPr lang="en-US" altLang="zh-TW" b="1" i="1" dirty="0" err="1" smtClean="0"/>
              <a:t>yi</a:t>
            </a:r>
            <a:r>
              <a:rPr lang="en-US" altLang="zh-TW" b="1" i="1" dirty="0" smtClean="0"/>
              <a:t> </a:t>
            </a:r>
            <a:r>
              <a:rPr lang="en-US" altLang="zh-TW" b="1" i="1" dirty="0"/>
              <a:t>Lee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9617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3528" y="476672"/>
            <a:ext cx="7776864" cy="65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The DL approach: learn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539552" y="1700808"/>
                <a:ext cx="8424936" cy="3616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Now we have:</a:t>
                </a:r>
                <a:endParaRPr lang="en-US" sz="3200" dirty="0">
                  <a:solidFill>
                    <a:prstClr val="black"/>
                  </a:solidFill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prstClr val="black"/>
                    </a:solidFill>
                  </a:rPr>
                  <a:t>P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arameters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3200" dirty="0" smtClean="0">
                    <a:solidFill>
                      <a:prstClr val="black"/>
                    </a:solidFill>
                  </a:rPr>
                  <a:t> that we use to learn         from a broad class of functions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3200" dirty="0" smtClean="0">
                  <a:solidFill>
                    <a:prstClr val="black"/>
                  </a:solidFill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Parameters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 that map           to he desired output</a:t>
                </a:r>
              </a:p>
              <a:p>
                <a:pPr lvl="0"/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8"/>
                <a:ext cx="8424936" cy="3616375"/>
              </a:xfrm>
              <a:prstGeom prst="rect">
                <a:avLst/>
              </a:prstGeom>
              <a:blipFill rotWithShape="0">
                <a:blip r:embed="rId3"/>
                <a:stretch>
                  <a:fillRect l="-1881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4788024" y="548680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2" name="Ecuación" r:id="rId4" imgW="266400" imgH="203040" progId="Equation.3">
                  <p:embed/>
                </p:oleObj>
              </mc:Choice>
              <mc:Fallback>
                <p:oleObj name="Ecuación" r:id="rId4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548680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6694662" y="2276872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3" name="Ecuación" r:id="rId6" imgW="266400" imgH="203040" progId="Equation.3">
                  <p:embed/>
                </p:oleObj>
              </mc:Choice>
              <mc:Fallback>
                <p:oleObj name="Ecuación" r:id="rId6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662" y="2276872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932040" y="3767136"/>
          <a:ext cx="8810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4" name="Ecuación" r:id="rId8" imgW="317160" imgH="203040" progId="Equation.3">
                  <p:embed/>
                </p:oleObj>
              </mc:Choice>
              <mc:Fallback>
                <p:oleObj name="Ecuación" r:id="rId8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767136"/>
                        <a:ext cx="881062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2379663" y="5157788"/>
          <a:ext cx="415925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5" name="Ecuación" r:id="rId10" imgW="1498320" imgH="228600" progId="Equation.3">
                  <p:embed/>
                </p:oleObj>
              </mc:Choice>
              <mc:Fallback>
                <p:oleObj name="Ecuación" r:id="rId10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5157788"/>
                        <a:ext cx="4159250" cy="6334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0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188640"/>
            <a:ext cx="7776864" cy="65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The DL approach: learn</a:t>
            </a:r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539552" y="908720"/>
            <a:ext cx="8424936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3200" dirty="0" smtClean="0">
                <a:solidFill>
                  <a:prstClr val="black"/>
                </a:solidFill>
              </a:rPr>
              <a:t>…from a broad class of functions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prstClr val="black"/>
              </a:solidFill>
            </a:endParaRPr>
          </a:p>
          <a:p>
            <a:pPr lvl="0"/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076056" y="260648"/>
          <a:ext cx="8810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6" name="Ecuación" r:id="rId3" imgW="317160" imgH="203040" progId="Equation.3">
                  <p:embed/>
                </p:oleObj>
              </mc:Choice>
              <mc:Fallback>
                <p:oleObj name="Ecuación" r:id="rId3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60648"/>
                        <a:ext cx="881062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028" descr="neur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85461"/>
            <a:ext cx="7416824" cy="45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5"/>
          <p:cNvSpPr/>
          <p:nvPr/>
        </p:nvSpPr>
        <p:spPr>
          <a:xfrm>
            <a:off x="2100301" y="2153419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4"/>
          <p:cNvSpPr/>
          <p:nvPr/>
        </p:nvSpPr>
        <p:spPr>
          <a:xfrm>
            <a:off x="1115616" y="2065551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5"/>
          <p:cNvCxnSpPr>
            <a:stCxn id="47" idx="3"/>
            <a:endCxn id="49" idx="1"/>
          </p:cNvCxnSpPr>
          <p:nvPr/>
        </p:nvCxnSpPr>
        <p:spPr>
          <a:xfrm flipV="1">
            <a:off x="1704693" y="3666850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4738588" y="3102059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0" name="方程式" r:id="rId3" imgW="126720" imgH="126720" progId="Equation.3">
                  <p:embed/>
                </p:oleObj>
              </mc:Choice>
              <mc:Fallback>
                <p:oleObj name="方程式" r:id="rId3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8588" y="3102059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2158392" y="2174148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1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2174148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2162242" y="2810402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2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242" y="2810402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>
            <p:extLst/>
          </p:nvPr>
        </p:nvGraphicFramePr>
        <p:xfrm>
          <a:off x="2158392" y="3589252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3" name="方程式" r:id="rId9" imgW="215640" imgH="215640" progId="Equation.3">
                  <p:embed/>
                </p:oleObj>
              </mc:Choice>
              <mc:Fallback>
                <p:oleObj name="方程式" r:id="rId9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3589252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線單箭頭接點 11"/>
          <p:cNvCxnSpPr/>
          <p:nvPr/>
        </p:nvCxnSpPr>
        <p:spPr>
          <a:xfrm>
            <a:off x="4378548" y="3678123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12"/>
          <p:cNvCxnSpPr>
            <a:stCxn id="46" idx="3"/>
            <a:endCxn id="49" idx="1"/>
          </p:cNvCxnSpPr>
          <p:nvPr/>
        </p:nvCxnSpPr>
        <p:spPr>
          <a:xfrm>
            <a:off x="1692662" y="3239594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3"/>
          <p:cNvCxnSpPr>
            <a:endCxn id="49" idx="1"/>
          </p:cNvCxnSpPr>
          <p:nvPr/>
        </p:nvCxnSpPr>
        <p:spPr>
          <a:xfrm>
            <a:off x="1712313" y="2381318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14"/>
          <p:cNvSpPr txBox="1"/>
          <p:nvPr/>
        </p:nvSpPr>
        <p:spPr>
          <a:xfrm rot="5400000">
            <a:off x="1122466" y="37265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45" name="Object 12"/>
          <p:cNvGraphicFramePr>
            <a:graphicFrameLocks noChangeAspect="1"/>
          </p:cNvGraphicFramePr>
          <p:nvPr>
            <p:extLst/>
          </p:nvPr>
        </p:nvGraphicFramePr>
        <p:xfrm>
          <a:off x="1197362" y="20227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4" name="Ecuación" r:id="rId11" imgW="177480" imgH="228600" progId="Equation.3">
                  <p:embed/>
                </p:oleObj>
              </mc:Choice>
              <mc:Fallback>
                <p:oleObj name="Ecuación" r:id="rId1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0227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/>
          <p:cNvGraphicFramePr>
            <a:graphicFrameLocks noChangeAspect="1"/>
          </p:cNvGraphicFramePr>
          <p:nvPr>
            <p:extLst/>
          </p:nvPr>
        </p:nvGraphicFramePr>
        <p:xfrm>
          <a:off x="1197362" y="29244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5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9244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1171293" y="414059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6" name="Ecuación" r:id="rId15" imgW="190440" imgH="228600" progId="Equation.3">
                  <p:embed/>
                </p:oleObj>
              </mc:Choice>
              <mc:Fallback>
                <p:oleObj name="Ecuación" r:id="rId1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293" y="414059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群組 20"/>
          <p:cNvGrpSpPr/>
          <p:nvPr/>
        </p:nvGrpSpPr>
        <p:grpSpPr>
          <a:xfrm>
            <a:off x="3850252" y="3406690"/>
            <a:ext cx="520319" cy="520319"/>
            <a:chOff x="3342651" y="3507082"/>
            <a:chExt cx="520319" cy="520319"/>
          </a:xfrm>
        </p:grpSpPr>
        <p:sp>
          <p:nvSpPr>
            <p:cNvPr id="49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877" name="方程式" r:id="rId17" imgW="139680" imgH="139680" progId="Equation.3">
                    <p:embed/>
                  </p:oleObj>
                </mc:Choice>
                <mc:Fallback>
                  <p:oleObj name="方程式" r:id="rId17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文字方塊 38"/>
          <p:cNvSpPr txBox="1"/>
          <p:nvPr/>
        </p:nvSpPr>
        <p:spPr>
          <a:xfrm>
            <a:off x="1851672" y="4455712"/>
            <a:ext cx="118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synaptic weights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54" name="直線單箭頭接點 35"/>
          <p:cNvCxnSpPr/>
          <p:nvPr/>
        </p:nvCxnSpPr>
        <p:spPr>
          <a:xfrm flipV="1">
            <a:off x="6913323" y="3706163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7762924" y="3462099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8" name="Ecuación" r:id="rId19" imgW="139680" imgH="164880" progId="Equation.3">
                  <p:embed/>
                </p:oleObj>
              </mc:Choice>
              <mc:Fallback>
                <p:oleObj name="Ecuación" r:id="rId1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924" y="3462099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字方塊 39"/>
          <p:cNvSpPr txBox="1"/>
          <p:nvPr/>
        </p:nvSpPr>
        <p:spPr>
          <a:xfrm>
            <a:off x="5170636" y="4686235"/>
            <a:ext cx="189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Activation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Function</a:t>
            </a:r>
          </a:p>
          <a:p>
            <a:pPr algn="ctr"/>
            <a:r>
              <a:rPr lang="es-ES" altLang="zh-TW" sz="2400" dirty="0" smtClean="0">
                <a:solidFill>
                  <a:srgbClr val="0000FF"/>
                </a:solidFill>
              </a:rPr>
              <a:t>“</a:t>
            </a:r>
            <a:r>
              <a:rPr lang="en-US" altLang="zh-TW" sz="2400" dirty="0" smtClean="0">
                <a:solidFill>
                  <a:srgbClr val="0000FF"/>
                </a:solidFill>
              </a:rPr>
              <a:t>all or none</a:t>
            </a:r>
            <a:r>
              <a:rPr lang="es-ES" altLang="zh-TW" sz="2400" dirty="0" smtClean="0">
                <a:solidFill>
                  <a:srgbClr val="0000FF"/>
                </a:solidFill>
              </a:rPr>
              <a:t>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86660" y="2886035"/>
            <a:ext cx="1512168" cy="1512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cxnSp>
        <p:nvCxnSpPr>
          <p:cNvPr id="59" name="Conector recto de flecha 58"/>
          <p:cNvCxnSpPr/>
          <p:nvPr/>
        </p:nvCxnSpPr>
        <p:spPr>
          <a:xfrm flipH="1" flipV="1">
            <a:off x="6034724" y="3102059"/>
            <a:ext cx="8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/>
          <p:nvPr/>
        </p:nvCxnSpPr>
        <p:spPr>
          <a:xfrm flipV="1">
            <a:off x="5746700" y="3664475"/>
            <a:ext cx="99972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V="1">
            <a:off x="6250756" y="3318083"/>
            <a:ext cx="0" cy="36004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 flipV="1">
            <a:off x="6250756" y="3318083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6178748" y="3750131"/>
          <a:ext cx="3778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79" name="Ecuación" r:id="rId21" imgW="152280" imgH="164880" progId="Equation.3">
                  <p:embed/>
                </p:oleObj>
              </mc:Choice>
              <mc:Fallback>
                <p:oleObj name="Ecuación" r:id="rId2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748" y="3750131"/>
                        <a:ext cx="377825" cy="407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ángulo 68"/>
          <p:cNvSpPr/>
          <p:nvPr/>
        </p:nvSpPr>
        <p:spPr>
          <a:xfrm>
            <a:off x="971600" y="692696"/>
            <a:ext cx="3779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Neuron approach….</a:t>
            </a:r>
            <a:endParaRPr lang="en-US" sz="3600" dirty="0"/>
          </a:p>
        </p:txBody>
      </p:sp>
      <p:sp>
        <p:nvSpPr>
          <p:cNvPr id="70" name="文字方塊 38"/>
          <p:cNvSpPr txBox="1"/>
          <p:nvPr/>
        </p:nvSpPr>
        <p:spPr>
          <a:xfrm>
            <a:off x="3131840" y="4077072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Cumulative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influence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71" name="Conector recto 70"/>
          <p:cNvCxnSpPr/>
          <p:nvPr/>
        </p:nvCxnSpPr>
        <p:spPr>
          <a:xfrm flipV="1">
            <a:off x="5885560" y="3658672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Neural </a:t>
            </a:r>
            <a:r>
              <a:rPr lang="en-US" altLang="zh-TW" b="1" dirty="0" smtClean="0"/>
              <a:t>Network  (from </a:t>
            </a:r>
            <a:r>
              <a:rPr lang="en-US" altLang="zh-TW" dirty="0"/>
              <a:t>Hung-</a:t>
            </a:r>
            <a:r>
              <a:rPr lang="en-US" altLang="zh-TW" dirty="0" err="1"/>
              <a:t>yi</a:t>
            </a:r>
            <a:r>
              <a:rPr lang="en-US" altLang="zh-TW" dirty="0"/>
              <a:t> </a:t>
            </a:r>
            <a:r>
              <a:rPr lang="en-US" altLang="zh-TW" dirty="0" smtClean="0"/>
              <a:t>Lee</a:t>
            </a:r>
            <a:r>
              <a:rPr lang="zh-TW" altLang="en-US" dirty="0" smtClean="0"/>
              <a:t> </a:t>
            </a:r>
            <a:r>
              <a:rPr lang="es-ES" altLang="zh-TW" dirty="0" smtClean="0"/>
              <a:t>“Deep </a:t>
            </a:r>
            <a:r>
              <a:rPr lang="es-ES" altLang="zh-TW" dirty="0" err="1" smtClean="0"/>
              <a:t>Learning</a:t>
            </a:r>
            <a:r>
              <a:rPr lang="es-ES" altLang="zh-TW" dirty="0" smtClean="0"/>
              <a:t> Tutorial”)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4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5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6259" y="427170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6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9" y="427170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02414" y="3673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71507" y="215462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460224" y="295284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460224" y="421908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36850" y="5937293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4984751" y="1165844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159624" y="162750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9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539552" y="3300060"/>
            <a:ext cx="222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</a:t>
            </a:r>
            <a:r>
              <a:rPr lang="en-US" sz="2400" b="1" dirty="0" smtClean="0"/>
              <a:t>aster Program</a:t>
            </a:r>
            <a:endParaRPr lang="en-US" sz="24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876757"/>
            <a:ext cx="7055564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/>
          <p:cNvSpPr txBox="1"/>
          <p:nvPr/>
        </p:nvSpPr>
        <p:spPr>
          <a:xfrm>
            <a:off x="467544" y="188640"/>
            <a:ext cx="787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IPTC </a:t>
            </a:r>
            <a:r>
              <a:rPr lang="en-US" sz="2400" b="1" dirty="0" smtClean="0">
                <a:latin typeface="Calibri Light" panose="020F0302020204030204" pitchFamily="34" charset="0"/>
              </a:rPr>
              <a:t>I</a:t>
            </a:r>
            <a:r>
              <a:rPr lang="en-US" sz="2400" dirty="0" smtClean="0">
                <a:latin typeface="Calibri Light" panose="020F0302020204030204" pitchFamily="34" charset="0"/>
              </a:rPr>
              <a:t>nformation </a:t>
            </a:r>
            <a:r>
              <a:rPr lang="en-US" sz="2400" b="1" dirty="0">
                <a:latin typeface="Calibri Light" panose="020F0302020204030204" pitchFamily="34" charset="0"/>
              </a:rPr>
              <a:t>P</a:t>
            </a:r>
            <a:r>
              <a:rPr lang="en-US" sz="2400" dirty="0">
                <a:latin typeface="Calibri Light" panose="020F0302020204030204" pitchFamily="34" charset="0"/>
              </a:rPr>
              <a:t>rocessing and </a:t>
            </a:r>
            <a:r>
              <a:rPr lang="en-US" sz="2400" b="1" dirty="0">
                <a:latin typeface="Calibri Light" panose="020F0302020204030204" pitchFamily="34" charset="0"/>
              </a:rPr>
              <a:t>T</a:t>
            </a:r>
            <a:r>
              <a:rPr lang="en-US" sz="2400" dirty="0">
                <a:latin typeface="Calibri Light" panose="020F0302020204030204" pitchFamily="34" charset="0"/>
              </a:rPr>
              <a:t>elecommunications </a:t>
            </a:r>
            <a:r>
              <a:rPr lang="en-US" sz="2400" b="1" dirty="0" smtClean="0">
                <a:latin typeface="Calibri Light" panose="020F0302020204030204" pitchFamily="34" charset="0"/>
              </a:rPr>
              <a:t>C</a:t>
            </a:r>
            <a:r>
              <a:rPr lang="en-US" sz="2400" dirty="0" smtClean="0">
                <a:latin typeface="Calibri Light" panose="020F0302020204030204" pitchFamily="34" charset="0"/>
              </a:rPr>
              <a:t>enter</a:t>
            </a:r>
            <a:endParaRPr lang="es-ES" sz="2400" b="1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3131840" y="6338348"/>
            <a:ext cx="4588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3"/>
              </a:rPr>
              <a:t>http://</a:t>
            </a:r>
            <a:r>
              <a:rPr lang="en-US" sz="2000" b="1" dirty="0" smtClean="0">
                <a:hlinkClick r:id="rId3"/>
              </a:rPr>
              <a:t>www.mstc.ssr.upm.es/big-data-track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14" name="Rectángulo 13"/>
          <p:cNvSpPr/>
          <p:nvPr/>
        </p:nvSpPr>
        <p:spPr>
          <a:xfrm>
            <a:off x="467544" y="764704"/>
            <a:ext cx="2695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4"/>
              </a:rPr>
              <a:t>https://iptc.upm.es</a:t>
            </a:r>
            <a:r>
              <a:rPr lang="en-US" sz="2400" b="1" dirty="0" smtClean="0">
                <a:hlinkClick r:id="rId4"/>
              </a:rPr>
              <a:t>/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489" y="773415"/>
            <a:ext cx="4752528" cy="301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226369"/>
            <a:ext cx="900657" cy="9006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748" y="2073350"/>
            <a:ext cx="1664181" cy="5174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96" y="2681446"/>
            <a:ext cx="1610611" cy="7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linear classifiers TO Neural Networks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539552" y="1340768"/>
                <a:ext cx="8064896" cy="4090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that we use to learn         from a broad class of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functions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s-ES" sz="3200" dirty="0">
                  <a:solidFill>
                    <a:prstClr val="black"/>
                  </a:solidFill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b="1" dirty="0" smtClean="0">
                    <a:solidFill>
                      <a:srgbClr val="0070C0"/>
                    </a:solidFill>
                  </a:rPr>
                  <a:t>Weights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 and 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thresholds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 are estimated from training examples: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to minimize a </a:t>
                </a:r>
                <a:r>
                  <a:rPr lang="en-US" sz="3200" b="1" dirty="0" smtClean="0">
                    <a:solidFill>
                      <a:prstClr val="black"/>
                    </a:solidFill>
                  </a:rPr>
                  <a:t>loss function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(i.e. similarity between NN outputs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 smtClean="0">
                    <a:solidFill>
                      <a:prstClr val="black"/>
                    </a:solidFill>
                  </a:rPr>
                  <a:t> and desired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dirty="0" smtClean="0">
                    <a:solidFill>
                      <a:prstClr val="black"/>
                    </a:solidFill>
                  </a:rPr>
                  <a:t> )</a:t>
                </a: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40768"/>
                <a:ext cx="8064896" cy="4090928"/>
              </a:xfrm>
              <a:prstGeom prst="rect">
                <a:avLst/>
              </a:prstGeom>
              <a:blipFill rotWithShape="0">
                <a:blip r:embed="rId4"/>
                <a:stretch>
                  <a:fillRect l="-1740" t="-1788" b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Object 12"/>
          <p:cNvGraphicFramePr>
            <a:graphicFrameLocks noChangeAspect="1"/>
          </p:cNvGraphicFramePr>
          <p:nvPr>
            <p:extLst/>
          </p:nvPr>
        </p:nvGraphicFramePr>
        <p:xfrm>
          <a:off x="6712545" y="1353270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8" name="Ecuación" r:id="rId5" imgW="266400" imgH="203040" progId="Equation.3">
                  <p:embed/>
                </p:oleObj>
              </mc:Choice>
              <mc:Fallback>
                <p:oleObj name="Ecuación" r:id="rId5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545" y="1353270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11560" y="-993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 smtClean="0"/>
              <a:t>Gradient Descent</a:t>
            </a:r>
            <a:endParaRPr lang="zh-TW" altLang="en-US" sz="4800" dirty="0"/>
          </a:p>
        </p:txBody>
      </p:sp>
      <p:sp>
        <p:nvSpPr>
          <p:cNvPr id="7" name="Rectángulo 6"/>
          <p:cNvSpPr/>
          <p:nvPr/>
        </p:nvSpPr>
        <p:spPr>
          <a:xfrm>
            <a:off x="611560" y="0"/>
            <a:ext cx="2798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OPTIMIZATION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196752"/>
            <a:ext cx="5904656" cy="4754532"/>
          </a:xfrm>
          <a:prstGeom prst="rect">
            <a:avLst/>
          </a:prstGeom>
        </p:spPr>
      </p:pic>
      <p:sp>
        <p:nvSpPr>
          <p:cNvPr id="11" name="文字方塊 20"/>
          <p:cNvSpPr txBox="1"/>
          <p:nvPr/>
        </p:nvSpPr>
        <p:spPr>
          <a:xfrm>
            <a:off x="1187624" y="3861048"/>
            <a:ext cx="958560" cy="58477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𝜃</a:t>
            </a:r>
            <a:r>
              <a:rPr kumimoji="0" lang="es-E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34"/>
          <p:cNvSpPr txBox="1"/>
          <p:nvPr/>
        </p:nvSpPr>
        <p:spPr>
          <a:xfrm>
            <a:off x="539552" y="1700808"/>
            <a:ext cx="2214517" cy="23391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altLang="zh-TW" sz="28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zh-TW" sz="3200" kern="0" dirty="0" smtClean="0">
                <a:latin typeface="Calibri" panose="020F0502020204030204"/>
                <a:ea typeface="新細明體" panose="02020500000000000000" pitchFamily="18" charset="-120"/>
              </a:rPr>
              <a:t>Cost</a:t>
            </a:r>
          </a:p>
          <a:p>
            <a:pPr algn="ctr"/>
            <a:r>
              <a:rPr lang="en-US" altLang="zh-TW" sz="3200" kern="0" dirty="0" smtClean="0">
                <a:latin typeface="Calibri" panose="020F0502020204030204"/>
                <a:ea typeface="新細明體" panose="02020500000000000000" pitchFamily="18" charset="-120"/>
              </a:rPr>
              <a:t>Or</a:t>
            </a:r>
          </a:p>
          <a:p>
            <a:pPr algn="ctr"/>
            <a:r>
              <a:rPr lang="en-US" altLang="zh-TW" sz="3200" kern="0" dirty="0" smtClean="0">
                <a:latin typeface="Calibri" panose="020F0502020204030204"/>
                <a:ea typeface="新細明體" panose="02020500000000000000" pitchFamily="18" charset="-120"/>
              </a:rPr>
              <a:t>Loss function</a:t>
            </a:r>
            <a:endParaRPr lang="zh-TW" altLang="en-US" sz="2800" kern="0" dirty="0">
              <a:latin typeface="Calibri" panose="020F0502020204030204"/>
              <a:ea typeface="新細明體" panose="02020500000000000000" pitchFamily="18" charset="-120"/>
            </a:endParaRPr>
          </a:p>
          <a:p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19"/>
          <p:cNvSpPr txBox="1"/>
          <p:nvPr/>
        </p:nvSpPr>
        <p:spPr>
          <a:xfrm>
            <a:off x="323528" y="5517232"/>
            <a:ext cx="358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Assume there are only two parameters w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1</a:t>
            </a:r>
            <a:r>
              <a:rPr lang="en-US" altLang="zh-TW" sz="2400" dirty="0" smtClean="0">
                <a:solidFill>
                  <a:prstClr val="black"/>
                </a:solidFill>
              </a:rPr>
              <a:t> and w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2</a:t>
            </a:r>
            <a:r>
              <a:rPr lang="en-US" altLang="zh-TW" sz="2400" dirty="0" smtClean="0">
                <a:solidFill>
                  <a:prstClr val="black"/>
                </a:solidFill>
              </a:rPr>
              <a:t> in a network.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51125" y="561975"/>
          <a:ext cx="59229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2" name="Ecuación" r:id="rId3" imgW="2133360" imgH="215640" progId="Equation.3">
                  <p:embed/>
                </p:oleObj>
              </mc:Choice>
              <mc:Fallback>
                <p:oleObj name="Ecuación" r:id="rId3" imgW="2133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561975"/>
                        <a:ext cx="5922963" cy="596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25"/>
          <p:cNvSpPr/>
          <p:nvPr/>
        </p:nvSpPr>
        <p:spPr>
          <a:xfrm>
            <a:off x="1596245" y="607316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3"/>
          <p:cNvSpPr/>
          <p:nvPr/>
        </p:nvSpPr>
        <p:spPr>
          <a:xfrm>
            <a:off x="3285854" y="3131920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4"/>
          <p:cNvSpPr/>
          <p:nvPr/>
        </p:nvSpPr>
        <p:spPr>
          <a:xfrm>
            <a:off x="611560" y="519448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5"/>
          <p:cNvCxnSpPr>
            <a:stCxn id="20" idx="3"/>
            <a:endCxn id="22" idx="1"/>
          </p:cNvCxnSpPr>
          <p:nvPr/>
        </p:nvCxnSpPr>
        <p:spPr>
          <a:xfrm flipV="1">
            <a:off x="1200637" y="2120747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4079811" y="1450901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3" name="方程式" r:id="rId5" imgW="126720" imgH="126720" progId="Equation.3">
                  <p:embed/>
                </p:oleObj>
              </mc:Choice>
              <mc:Fallback>
                <p:oleObj name="方程式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11" y="1450901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1654336" y="628045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4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628045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1658186" y="1264299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5" name="方程式" r:id="rId9" imgW="190440" imgH="215640" progId="Equation.3">
                  <p:embed/>
                </p:oleObj>
              </mc:Choice>
              <mc:Fallback>
                <p:oleObj name="方程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186" y="1264299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654336" y="2043149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6" name="方程式" r:id="rId11" imgW="215640" imgH="215640" progId="Equation.3">
                  <p:embed/>
                </p:oleObj>
              </mc:Choice>
              <mc:Fallback>
                <p:oleObj name="方程式" r:id="rId1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336" y="2043149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9" idx="2"/>
          </p:cNvCxnSpPr>
          <p:nvPr/>
        </p:nvCxnSpPr>
        <p:spPr>
          <a:xfrm>
            <a:off x="3687710" y="2090147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1188606" y="1693491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1208257" y="835215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618410" y="21804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693306" y="4766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7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47667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/>
          </p:nvPr>
        </p:nvGraphicFramePr>
        <p:xfrm>
          <a:off x="693306" y="137837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8" name="Ecuación" r:id="rId15" imgW="177480" imgH="228600" progId="Equation.3">
                  <p:embed/>
                </p:oleObj>
              </mc:Choice>
              <mc:Fallback>
                <p:oleObj name="Ecuación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306" y="137837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667237" y="2594490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9" name="Ecuación" r:id="rId17" imgW="190440" imgH="228600" progId="Equation.3">
                  <p:embed/>
                </p:oleObj>
              </mc:Choice>
              <mc:Fallback>
                <p:oleObj name="Ecuación" r:id="rId1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37" y="2594490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3346196" y="1860587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00" name="方程式" r:id="rId19" imgW="139680" imgH="139680" progId="Equation.3">
                    <p:embed/>
                  </p:oleObj>
                </mc:Choice>
                <mc:Fallback>
                  <p:oleObj name="方程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403892" y="3214438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1" name="方程式" r:id="rId21" imgW="126720" imgH="177480" progId="Equation.3">
                  <p:embed/>
                </p:oleObj>
              </mc:Choice>
              <mc:Fallback>
                <p:oleObj name="方程式" r:id="rId2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892" y="3214438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3597403" y="2391350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3"/>
          <p:cNvSpPr txBox="1"/>
          <p:nvPr/>
        </p:nvSpPr>
        <p:spPr>
          <a:xfrm>
            <a:off x="3602068" y="483954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38"/>
          <p:cNvSpPr txBox="1"/>
          <p:nvPr/>
        </p:nvSpPr>
        <p:spPr>
          <a:xfrm>
            <a:off x="1347616" y="2909609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8" name="直線單箭頭接點 35"/>
          <p:cNvCxnSpPr/>
          <p:nvPr/>
        </p:nvCxnSpPr>
        <p:spPr>
          <a:xfrm flipV="1">
            <a:off x="5669181" y="2152860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6"/>
          <p:cNvSpPr/>
          <p:nvPr/>
        </p:nvSpPr>
        <p:spPr>
          <a:xfrm>
            <a:off x="4958749" y="1654399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5026140" y="1849963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2" name="方程式" r:id="rId23" imgW="317160" imgH="215640" progId="Equation.3">
                  <p:embed/>
                </p:oleObj>
              </mc:Choice>
              <mc:Fallback>
                <p:oleObj name="方程式" r:id="rId23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140" y="1849963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>
            <p:extLst/>
          </p:nvPr>
        </p:nvGraphicFramePr>
        <p:xfrm>
          <a:off x="6518782" y="1908796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3" name="Ecuación" r:id="rId25" imgW="139680" imgH="164880" progId="Equation.3">
                  <p:embed/>
                </p:oleObj>
              </mc:Choice>
              <mc:Fallback>
                <p:oleObj name="Ecuación" r:id="rId2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782" y="1908796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9"/>
          <p:cNvSpPr txBox="1"/>
          <p:nvPr/>
        </p:nvSpPr>
        <p:spPr>
          <a:xfrm>
            <a:off x="5364088" y="2276872"/>
            <a:ext cx="36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… </a:t>
            </a:r>
            <a:r>
              <a:rPr lang="en-US" altLang="zh-TW" sz="2400" dirty="0" smtClean="0">
                <a:solidFill>
                  <a:srgbClr val="FF0000"/>
                </a:solidFill>
              </a:rPr>
              <a:t>gradients!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</a:t>
            </a:r>
            <a:r>
              <a:rPr lang="en-US" altLang="zh-TW" sz="2400" dirty="0" smtClean="0">
                <a:solidFill>
                  <a:srgbClr val="FF0000"/>
                </a:solidFill>
              </a:rPr>
              <a:t>ontinuous activation!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…25 years</a:t>
            </a:r>
            <a:r>
              <a:rPr lang="en-US" altLang="zh-TW" sz="2400" dirty="0">
                <a:solidFill>
                  <a:srgbClr val="FF0000"/>
                </a:solidFill>
              </a:rPr>
              <a:t>… Paul J.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Werbos</a:t>
            </a:r>
            <a:r>
              <a:rPr lang="en-US" altLang="zh-TW" sz="2400" dirty="0" smtClean="0">
                <a:solidFill>
                  <a:srgbClr val="FF0000"/>
                </a:solidFill>
              </a:rPr>
              <a:t> (1974) 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…as Sigmoid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33" name="群組 2"/>
          <p:cNvGrpSpPr/>
          <p:nvPr/>
        </p:nvGrpSpPr>
        <p:grpSpPr>
          <a:xfrm>
            <a:off x="2771800" y="4581128"/>
            <a:ext cx="5297714" cy="2078894"/>
            <a:chOff x="3543455" y="4585976"/>
            <a:chExt cx="5297714" cy="2078894"/>
          </a:xfrm>
        </p:grpSpPr>
        <p:sp>
          <p:nvSpPr>
            <p:cNvPr id="34" name="圓角矩形圖說文字 136"/>
            <p:cNvSpPr/>
            <p:nvPr/>
          </p:nvSpPr>
          <p:spPr>
            <a:xfrm>
              <a:off x="3543455" y="4585976"/>
              <a:ext cx="5297714" cy="2078894"/>
            </a:xfrm>
            <a:prstGeom prst="wedgeRoundRectCallout">
              <a:avLst>
                <a:gd name="adj1" fmla="val -783"/>
                <a:gd name="adj2" fmla="val -140757"/>
                <a:gd name="adj3" fmla="val 16667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35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38" name="圖片 4"/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3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204" name="方程式" r:id="rId28" imgW="317160" imgH="215640" progId="Equation.3">
                      <p:embed/>
                    </p:oleObj>
                  </mc:Choice>
                  <mc:Fallback>
                    <p:oleObj name="方程式" r:id="rId28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205" name="方程式" r:id="rId30" imgW="126720" imgH="126720" progId="Equation.3">
                      <p:embed/>
                    </p:oleObj>
                  </mc:Choice>
                  <mc:Fallback>
                    <p:oleObj name="方程式" r:id="rId30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06" name="方程式" r:id="rId32" imgW="863280" imgH="393480" progId="Equation.3">
                    <p:embed/>
                  </p:oleObj>
                </mc:Choice>
                <mc:Fallback>
                  <p:oleObj name="方程式" r:id="rId32" imgW="863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rPr>
                <a:t>Sigmoid Function</a:t>
              </a:r>
              <a:endPara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1835696" y="3645024"/>
            <a:ext cx="1414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2400" dirty="0" smtClean="0">
                <a:solidFill>
                  <a:srgbClr val="FF0000"/>
                </a:solidFill>
              </a:rPr>
              <a:t>Threshold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2646489" y="2336344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3"/>
          <p:cNvSpPr/>
          <p:nvPr/>
        </p:nvSpPr>
        <p:spPr>
          <a:xfrm>
            <a:off x="4336098" y="4860948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4"/>
          <p:cNvSpPr/>
          <p:nvPr/>
        </p:nvSpPr>
        <p:spPr>
          <a:xfrm>
            <a:off x="1661804" y="2248476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5"/>
          <p:cNvCxnSpPr>
            <a:stCxn id="20" idx="3"/>
            <a:endCxn id="22" idx="1"/>
          </p:cNvCxnSpPr>
          <p:nvPr/>
        </p:nvCxnSpPr>
        <p:spPr>
          <a:xfrm flipV="1">
            <a:off x="2250881" y="3849775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130055" y="3179929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7" name="方程式" r:id="rId4" imgW="126720" imgH="126720" progId="Equation.3">
                  <p:embed/>
                </p:oleObj>
              </mc:Choice>
              <mc:Fallback>
                <p:oleObj name="方程式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055" y="3179929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704580" y="2357073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8" name="方程式" r:id="rId6" imgW="177480" imgH="215640" progId="Equation.3">
                  <p:embed/>
                </p:oleObj>
              </mc:Choice>
              <mc:Fallback>
                <p:oleObj name="方程式" r:id="rId6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580" y="2357073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708430" y="2993327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9" name="方程式" r:id="rId8" imgW="190440" imgH="215640" progId="Equation.3">
                  <p:embed/>
                </p:oleObj>
              </mc:Choice>
              <mc:Fallback>
                <p:oleObj name="方程式" r:id="rId8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430" y="2993327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04580" y="3772177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0" name="方程式" r:id="rId10" imgW="215640" imgH="215640" progId="Equation.3">
                  <p:embed/>
                </p:oleObj>
              </mc:Choice>
              <mc:Fallback>
                <p:oleObj name="方程式" r:id="rId10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580" y="3772177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8" idx="2"/>
          </p:cNvCxnSpPr>
          <p:nvPr/>
        </p:nvCxnSpPr>
        <p:spPr>
          <a:xfrm>
            <a:off x="4737954" y="3819175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2238850" y="3422519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2258501" y="2564243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1668654" y="39094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743550" y="2205700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1" name="Ecuación" r:id="rId12" imgW="177480" imgH="228600" progId="Equation.3">
                  <p:embed/>
                </p:oleObj>
              </mc:Choice>
              <mc:Fallback>
                <p:oleObj name="Ecuación" r:id="rId12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550" y="2205700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/>
          </p:nvPr>
        </p:nvGraphicFramePr>
        <p:xfrm>
          <a:off x="1743550" y="3107400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2" name="Ecuación" r:id="rId14" imgW="177480" imgH="228600" progId="Equation.3">
                  <p:embed/>
                </p:oleObj>
              </mc:Choice>
              <mc:Fallback>
                <p:oleObj name="Ecuación" r:id="rId14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550" y="3107400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717481" y="4323518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3" name="Ecuación" r:id="rId16" imgW="190440" imgH="228600" progId="Equation.3">
                  <p:embed/>
                </p:oleObj>
              </mc:Choice>
              <mc:Fallback>
                <p:oleObj name="Ecuación" r:id="rId16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481" y="4323518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396440" y="3589615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34" name="方程式" r:id="rId18" imgW="139680" imgH="139680" progId="Equation.3">
                    <p:embed/>
                  </p:oleObj>
                </mc:Choice>
                <mc:Fallback>
                  <p:oleObj name="方程式" r:id="rId18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4136" y="4943466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5" name="方程式" r:id="rId20" imgW="126720" imgH="177480" progId="Equation.3">
                  <p:embed/>
                </p:oleObj>
              </mc:Choice>
              <mc:Fallback>
                <p:oleObj name="方程式" r:id="rId2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136" y="4943466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647647" y="4120378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8"/>
          <p:cNvSpPr txBox="1"/>
          <p:nvPr/>
        </p:nvSpPr>
        <p:spPr>
          <a:xfrm>
            <a:off x="2397860" y="463863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35"/>
          <p:cNvCxnSpPr/>
          <p:nvPr/>
        </p:nvCxnSpPr>
        <p:spPr>
          <a:xfrm flipV="1">
            <a:off x="6719425" y="3881888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6"/>
          <p:cNvSpPr/>
          <p:nvPr/>
        </p:nvSpPr>
        <p:spPr>
          <a:xfrm>
            <a:off x="6008993" y="3383427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6076384" y="3578991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6" name="方程式" r:id="rId22" imgW="317160" imgH="215640" progId="Equation.3">
                  <p:embed/>
                </p:oleObj>
              </mc:Choice>
              <mc:Fallback>
                <p:oleObj name="方程式" r:id="rId22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384" y="3578991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7569026" y="3637824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7" name="Ecuación" r:id="rId24" imgW="139680" imgH="164880" progId="Equation.3">
                  <p:embed/>
                </p:oleObj>
              </mc:Choice>
              <mc:Fallback>
                <p:oleObj name="Ecuación" r:id="rId24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026" y="3637824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ángulo 30"/>
          <p:cNvSpPr/>
          <p:nvPr/>
        </p:nvSpPr>
        <p:spPr>
          <a:xfrm>
            <a:off x="453593" y="758507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But recall that this is also </a:t>
            </a:r>
            <a:r>
              <a:rPr lang="en-US" sz="3200" b="1" dirty="0" smtClean="0">
                <a:solidFill>
                  <a:srgbClr val="00B050"/>
                </a:solidFill>
              </a:rPr>
              <a:t>logistic regression</a:t>
            </a:r>
            <a:r>
              <a:rPr lang="en-US" sz="3200" dirty="0" smtClean="0">
                <a:solidFill>
                  <a:prstClr val="black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7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b="1" dirty="0" smtClean="0"/>
              <a:t>Dense Layer, Multilayer Perceptron </a:t>
            </a:r>
            <a:r>
              <a:rPr lang="en-US" altLang="zh-TW" b="1" dirty="0"/>
              <a:t>(</a:t>
            </a:r>
            <a:r>
              <a:rPr lang="en-US" altLang="zh-TW" b="1" dirty="0" smtClean="0"/>
              <a:t>MLP), Feedforward Deep Networks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 rot="5400000">
            <a:off x="6149823" y="4483524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6147437" y="3651090"/>
            <a:ext cx="714976" cy="1967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155580" y="2541201"/>
            <a:ext cx="714976" cy="1984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113134" y="1393429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5414826" y="5343054"/>
            <a:ext cx="2283266" cy="556872"/>
            <a:chOff x="755858" y="5735182"/>
            <a:chExt cx="2283266" cy="556872"/>
          </a:xfrm>
        </p:grpSpPr>
        <p:grpSp>
          <p:nvGrpSpPr>
            <p:cNvPr id="77" name="群組 76"/>
            <p:cNvGrpSpPr/>
            <p:nvPr/>
          </p:nvGrpSpPr>
          <p:grpSpPr>
            <a:xfrm>
              <a:off x="755858" y="5895047"/>
              <a:ext cx="289125" cy="383103"/>
              <a:chOff x="2268775" y="3538012"/>
              <a:chExt cx="289125" cy="383103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2268775" y="3617002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79483" y="3538012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784" name="方程式" r:id="rId4" imgW="152280" imgH="215640" progId="Equation.3">
                      <p:embed/>
                    </p:oleObj>
                  </mc:Choice>
                  <mc:Fallback>
                    <p:oleObj name="方程式" r:id="rId4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79483" y="3538012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8" name="群組 77"/>
            <p:cNvGrpSpPr/>
            <p:nvPr/>
          </p:nvGrpSpPr>
          <p:grpSpPr>
            <a:xfrm>
              <a:off x="1456763" y="5895047"/>
              <a:ext cx="317234" cy="383104"/>
              <a:chOff x="2263870" y="4021266"/>
              <a:chExt cx="317234" cy="383104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2263870" y="408997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83948" y="4021266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785" name="方程式" r:id="rId6" imgW="164880" imgH="215640" progId="Equation.3">
                      <p:embed/>
                    </p:oleObj>
                  </mc:Choice>
                  <mc:Fallback>
                    <p:oleObj name="方程式" r:id="rId6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3948" y="4021266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文字方塊 78"/>
            <p:cNvSpPr txBox="1"/>
            <p:nvPr/>
          </p:nvSpPr>
          <p:spPr>
            <a:xfrm>
              <a:off x="1728860" y="5735182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2687405" y="5886570"/>
              <a:ext cx="351719" cy="405484"/>
              <a:chOff x="2257778" y="5192060"/>
              <a:chExt cx="351719" cy="405484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2257778" y="527330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66830" y="5192060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786" name="方程式" r:id="rId8" imgW="190440" imgH="228600" progId="Equation.3">
                      <p:embed/>
                    </p:oleObj>
                  </mc:Choice>
                  <mc:Fallback>
                    <p:oleObj name="方程式" r:id="rId8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830" y="5192060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橢圓 45"/>
          <p:cNvSpPr/>
          <p:nvPr/>
        </p:nvSpPr>
        <p:spPr>
          <a:xfrm>
            <a:off x="5713181" y="4418969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828491" y="4386146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 flipV="1">
            <a:off x="5941237" y="4921949"/>
            <a:ext cx="341060" cy="64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7" idx="4"/>
          </p:cNvCxnSpPr>
          <p:nvPr/>
        </p:nvCxnSpPr>
        <p:spPr>
          <a:xfrm flipH="1" flipV="1">
            <a:off x="7070549" y="4862293"/>
            <a:ext cx="437011" cy="7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46" idx="4"/>
          </p:cNvCxnSpPr>
          <p:nvPr/>
        </p:nvCxnSpPr>
        <p:spPr>
          <a:xfrm flipH="1" flipV="1">
            <a:off x="5955239" y="4895116"/>
            <a:ext cx="1571012" cy="745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86" idx="0"/>
            <a:endCxn id="46" idx="4"/>
          </p:cNvCxnSpPr>
          <p:nvPr/>
        </p:nvCxnSpPr>
        <p:spPr>
          <a:xfrm flipV="1">
            <a:off x="5562734" y="4895116"/>
            <a:ext cx="392505" cy="607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84" idx="0"/>
            <a:endCxn id="47" idx="4"/>
          </p:cNvCxnSpPr>
          <p:nvPr/>
        </p:nvCxnSpPr>
        <p:spPr>
          <a:xfrm flipV="1">
            <a:off x="6284387" y="4862293"/>
            <a:ext cx="786162" cy="640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5692478" y="3257555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6817987" y="3275939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5694883" y="2005207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6808838" y="1990978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63" name="直線單箭頭接點 62"/>
          <p:cNvCxnSpPr>
            <a:stCxn id="57" idx="0"/>
            <a:endCxn id="61" idx="4"/>
          </p:cNvCxnSpPr>
          <p:nvPr/>
        </p:nvCxnSpPr>
        <p:spPr>
          <a:xfrm flipV="1">
            <a:off x="5934536" y="2481354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8" idx="0"/>
            <a:endCxn id="61" idx="4"/>
          </p:cNvCxnSpPr>
          <p:nvPr/>
        </p:nvCxnSpPr>
        <p:spPr>
          <a:xfrm flipH="1" flipV="1">
            <a:off x="5936941" y="2481354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8" idx="0"/>
            <a:endCxn id="62" idx="4"/>
          </p:cNvCxnSpPr>
          <p:nvPr/>
        </p:nvCxnSpPr>
        <p:spPr>
          <a:xfrm flipH="1" flipV="1">
            <a:off x="7050896" y="2467125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57" idx="0"/>
            <a:endCxn id="62" idx="4"/>
          </p:cNvCxnSpPr>
          <p:nvPr/>
        </p:nvCxnSpPr>
        <p:spPr>
          <a:xfrm flipV="1">
            <a:off x="5934536" y="2467125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5263063" y="6119354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Deep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91" name="直線單箭頭接點 90"/>
          <p:cNvCxnSpPr/>
          <p:nvPr/>
        </p:nvCxnSpPr>
        <p:spPr>
          <a:xfrm flipV="1">
            <a:off x="5936941" y="160686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7060045" y="1592639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/>
          <p:cNvGrpSpPr/>
          <p:nvPr/>
        </p:nvGrpSpPr>
        <p:grpSpPr>
          <a:xfrm>
            <a:off x="361950" y="2795203"/>
            <a:ext cx="4495802" cy="3854835"/>
            <a:chOff x="361950" y="2795203"/>
            <a:chExt cx="4495802" cy="3854835"/>
          </a:xfrm>
        </p:grpSpPr>
        <p:sp>
          <p:nvSpPr>
            <p:cNvPr id="4" name="矩形 3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33" name="群組 32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2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3787" name="方程式" r:id="rId10" imgW="152280" imgH="215640" progId="Equation.3">
                          <p:embed/>
                        </p:oleObj>
                      </mc:Choice>
                      <mc:Fallback>
                        <p:oleObj name="方程式" r:id="rId10" imgW="1522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34" name="群組 33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0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3788" name="方程式" r:id="rId11" imgW="164880" imgH="215640" progId="Equation.3">
                          <p:embed/>
                        </p:oleObj>
                      </mc:Choice>
                      <mc:Fallback>
                        <p:oleObj name="方程式" r:id="rId11" imgW="1648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35" name="文字方塊 34"/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 smtClean="0">
                      <a:solidFill>
                        <a:prstClr val="black"/>
                      </a:solidFill>
                    </a:rPr>
                    <a:t>……</a:t>
                  </a:r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6" name="群組 35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38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3789" name="方程式" r:id="rId12" imgW="190440" imgH="228600" progId="Equation.3">
                          <p:embed/>
                        </p:oleObj>
                      </mc:Choice>
                      <mc:Fallback>
                        <p:oleObj name="方程式" r:id="rId12" imgW="190440" imgH="2286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4" name="橢圓 13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……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9" name="直線單箭頭接點 18"/>
              <p:cNvCxnSpPr>
                <a:endCxn id="12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endCxn id="14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endCxn id="14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endCxn id="15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>
                <a:endCxn id="12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>
                <a:stCxn id="12" idx="0"/>
                <a:endCxn id="17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>
                <a:stCxn id="14" idx="0"/>
                <a:endCxn id="17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>
                <a:stCxn id="15" idx="0"/>
                <a:endCxn id="17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>
                <a:stCxn id="15" idx="0"/>
                <a:endCxn id="18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14" idx="0"/>
                <a:endCxn id="18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>
                <a:stCxn id="12" idx="0"/>
                <a:endCxn id="18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文字方塊 86"/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Shallow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89" name="直線單箭頭接點 88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橢圓 92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cxnSp>
          <p:nvCxnSpPr>
            <p:cNvPr id="95" name="直線單箭頭接點 94"/>
            <p:cNvCxnSpPr>
              <a:endCxn id="94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endCxn id="93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endCxn id="94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endCxn id="93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>
              <a:endCxn id="94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/>
            <p:cNvCxnSpPr>
              <a:endCxn id="93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>
              <a:stCxn id="94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>
              <a:stCxn id="94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>
              <a:endCxn id="18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>
              <a:stCxn id="93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線單箭頭接點 136"/>
          <p:cNvCxnSpPr/>
          <p:nvPr/>
        </p:nvCxnSpPr>
        <p:spPr>
          <a:xfrm flipV="1">
            <a:off x="5934536" y="3661383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 flipV="1">
            <a:off x="5936941" y="3661383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 flipV="1">
            <a:off x="7050896" y="3647154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5934536" y="3647154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" y="1819275"/>
            <a:ext cx="6600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Feature Extraction + Final Linear Classifier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6259" y="427170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9" y="427170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02414" y="3673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71507" y="215462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460224" y="295284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460224" y="421908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311090" y="5644400"/>
            <a:ext cx="323947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Feature Extraction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字方塊 67"/>
          <p:cNvSpPr txBox="1"/>
          <p:nvPr/>
        </p:nvSpPr>
        <p:spPr>
          <a:xfrm>
            <a:off x="5812147" y="5660475"/>
            <a:ext cx="2809422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Linear Classifier</a:t>
            </a:r>
            <a:endParaRPr lang="zh-TW" altLang="en-US" sz="2800" dirty="0"/>
          </a:p>
        </p:txBody>
      </p:sp>
      <p:sp>
        <p:nvSpPr>
          <p:cNvPr id="9" name="Flecha derecha 8"/>
          <p:cNvSpPr/>
          <p:nvPr/>
        </p:nvSpPr>
        <p:spPr>
          <a:xfrm>
            <a:off x="1389850" y="5831471"/>
            <a:ext cx="600084" cy="277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83"/>
          <p:cNvSpPr/>
          <p:nvPr/>
        </p:nvSpPr>
        <p:spPr>
          <a:xfrm>
            <a:off x="907847" y="229640"/>
            <a:ext cx="723986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70C0"/>
                </a:solidFill>
                <a:sym typeface="Arial"/>
              </a:rPr>
              <a:t>End-to-end</a:t>
            </a:r>
            <a:endParaRPr sz="2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C0"/>
                </a:solidFill>
                <a:sym typeface="Arial"/>
              </a:rPr>
              <a:t>REVOLUTION</a:t>
            </a:r>
            <a:r>
              <a:rPr lang="en-US" sz="3600" b="1" i="0" u="none" strike="noStrike" cap="none" dirty="0">
                <a:solidFill>
                  <a:srgbClr val="0070C0"/>
                </a:solidFill>
                <a:sym typeface="Arial"/>
              </a:rPr>
              <a:t>!</a:t>
            </a:r>
            <a:endParaRPr sz="3600" b="1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" y="2456597"/>
            <a:ext cx="8884694" cy="33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642920" cy="446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-26392"/>
            <a:ext cx="6048672" cy="181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1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260648"/>
            <a:ext cx="5040560" cy="31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776" y="3429000"/>
            <a:ext cx="5009005" cy="314934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5548086" y="1321461"/>
            <a:ext cx="314553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End-to-end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REVOLUTION!</a:t>
            </a:r>
            <a:endParaRPr sz="28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5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38516" y="1468580"/>
            <a:ext cx="70618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1 (July 15) : Intro to Deep Learning &amp; </a:t>
            </a:r>
            <a:r>
              <a:rPr lang="en-US" sz="2800" b="1" dirty="0" err="1" smtClean="0">
                <a:solidFill>
                  <a:schemeClr val="bg1"/>
                </a:solidFill>
              </a:rPr>
              <a:t>Keras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			Feed Forward models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09488" y="2563212"/>
            <a:ext cx="8478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2 (July 16) : Backpropagation</a:t>
            </a:r>
            <a:r>
              <a:rPr lang="en-US" sz="2800" b="1" dirty="0">
                <a:solidFill>
                  <a:schemeClr val="bg1"/>
                </a:solidFill>
              </a:rPr>
              <a:t>. Convolutional Networks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		Transfer Learning. Data Augmentation.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4974" y="3731546"/>
            <a:ext cx="8984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3 (July 17) : Recurrent Networks. Advanced Architectures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		</a:t>
            </a:r>
            <a:r>
              <a:rPr lang="en-US" sz="2800" b="1" smtClean="0">
                <a:solidFill>
                  <a:schemeClr val="bg1"/>
                </a:solidFill>
              </a:rPr>
              <a:t>	</a:t>
            </a:r>
            <a:r>
              <a:rPr lang="en-US" sz="2800" b="1" smtClean="0">
                <a:solidFill>
                  <a:schemeClr val="bg1"/>
                </a:solidFill>
              </a:rPr>
              <a:t>GANs. </a:t>
            </a:r>
            <a:r>
              <a:rPr lang="en-US" sz="2800" b="1" dirty="0" smtClean="0">
                <a:solidFill>
                  <a:schemeClr val="bg1"/>
                </a:solidFill>
              </a:rPr>
              <a:t>Applications. Final </a:t>
            </a:r>
            <a:r>
              <a:rPr lang="en-US" sz="2800" b="1" dirty="0" smtClean="0">
                <a:solidFill>
                  <a:schemeClr val="bg1"/>
                </a:solidFill>
              </a:rPr>
              <a:t>discussion on AI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279780" y="0"/>
            <a:ext cx="8229600" cy="6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What’s Reinforcement Learning?</a:t>
            </a:r>
            <a:endParaRPr sz="3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266130" y="3770481"/>
            <a:ext cx="4019267" cy="159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Agent interacts with an environment and learns by maximizing a reward.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No labels or any other supervision is given.</a:t>
            </a:r>
            <a:endParaRPr sz="2000" b="0" i="0" u="none" strike="noStrike" cap="none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92" y="683091"/>
            <a:ext cx="5389634" cy="270155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96" name="Shape 3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8219" y="2584342"/>
            <a:ext cx="4894712" cy="36663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9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" y="90872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5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894473" cy="47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https://cdn-images-1.medium.com/max/1600/1*dYjDEI0mLpsCOySKUuX1V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7704856" cy="60486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1043608" y="6093296"/>
            <a:ext cx="8100392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https://towardsdatascience.com/battle-of-the-deep-learning-frameworks-part-i-cff0e3841750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12871" y="1516401"/>
            <a:ext cx="7844438" cy="4288656"/>
          </a:xfrm>
        </p:spPr>
        <p:txBody>
          <a:bodyPr>
            <a:normAutofit/>
          </a:bodyPr>
          <a:lstStyle/>
          <a:p>
            <a:r>
              <a:rPr lang="en-US" dirty="0" smtClean="0"/>
              <a:t>Library for writing “machine intelligence” algorithms</a:t>
            </a:r>
          </a:p>
          <a:p>
            <a:endParaRPr lang="en-US" dirty="0"/>
          </a:p>
          <a:p>
            <a:r>
              <a:rPr lang="en-US" dirty="0" smtClean="0"/>
              <a:t>Very popular for deep learning and neural networks</a:t>
            </a:r>
          </a:p>
          <a:p>
            <a:endParaRPr lang="en-US" dirty="0" smtClean="0"/>
          </a:p>
          <a:p>
            <a:r>
              <a:rPr lang="en-US" dirty="0" smtClean="0"/>
              <a:t>Can also be used for general purpose numerical computations</a:t>
            </a:r>
          </a:p>
          <a:p>
            <a:endParaRPr lang="en-US" dirty="0" smtClean="0"/>
          </a:p>
          <a:p>
            <a:r>
              <a:rPr lang="en-US" dirty="0" smtClean="0"/>
              <a:t>Interface in C++ and Python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FF3F9746-D39B-674D-B64B-9AF75CD7F04D}" type="slidenum">
              <a:rPr lang="en-US">
                <a:solidFill>
                  <a:prstClr val="white"/>
                </a:solidFill>
              </a:rPr>
              <a:pPr>
                <a:defRPr/>
              </a:pPr>
              <a:t>54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48" y="171642"/>
            <a:ext cx="1123084" cy="112308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2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3D2C8F-1C34-3F4C-9785-AD9AA213DF4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764704"/>
            <a:ext cx="7033023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3D2C8F-1C34-3F4C-9785-AD9AA213DF4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56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867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3D2C8F-1C34-3F4C-9785-AD9AA213DF4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56792"/>
            <a:ext cx="8669580" cy="35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Learning: some on-line resources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Keras</a:t>
            </a:r>
            <a:r>
              <a:rPr lang="en-US" b="1" dirty="0" smtClean="0"/>
              <a:t> </a:t>
            </a:r>
            <a:r>
              <a:rPr lang="en-US" b="1" dirty="0"/>
              <a:t>Tutorial: Deep Learning in Python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n-US" b="1" dirty="0"/>
              <a:t>10 Best Machine Learning &amp; Deep Learning Courses [2019 UPDATED</a:t>
            </a:r>
            <a:r>
              <a:rPr lang="en-US" b="1" dirty="0" smtClean="0"/>
              <a:t>]</a:t>
            </a:r>
            <a:endParaRPr lang="es-E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https://digitaldefynd.com/best-machine-learning-and-deep-learning-courses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0728"/>
            <a:ext cx="2428677" cy="8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24744"/>
            <a:ext cx="7740352" cy="224470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971600" y="260648"/>
            <a:ext cx="6994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Keras</a:t>
            </a:r>
            <a:r>
              <a:rPr lang="en-US" sz="3200" b="1" dirty="0" smtClean="0"/>
              <a:t>: The Python Deep Learning library</a:t>
            </a:r>
            <a:endParaRPr lang="en-US" sz="3200" b="1" dirty="0"/>
          </a:p>
        </p:txBody>
      </p:sp>
      <p:sp>
        <p:nvSpPr>
          <p:cNvPr id="10" name="Rectángulo 9"/>
          <p:cNvSpPr/>
          <p:nvPr/>
        </p:nvSpPr>
        <p:spPr>
          <a:xfrm>
            <a:off x="2033464" y="3645024"/>
            <a:ext cx="711053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Guiding principles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User </a:t>
            </a:r>
            <a:r>
              <a:rPr lang="en-US" sz="3200" dirty="0" smtClean="0"/>
              <a:t>friendliness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Modularity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Easy </a:t>
            </a:r>
            <a:r>
              <a:rPr lang="en-US" sz="3200" dirty="0" smtClean="0"/>
              <a:t>extensibility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Work </a:t>
            </a:r>
            <a:r>
              <a:rPr lang="en-US" sz="3200" dirty="0"/>
              <a:t>with </a:t>
            </a:r>
            <a:r>
              <a:rPr lang="en-US" sz="3200" dirty="0" smtClean="0"/>
              <a:t>Python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17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67544" y="404664"/>
            <a:ext cx="856895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</a:rPr>
              <a:t>The </a:t>
            </a:r>
            <a:r>
              <a:rPr lang="en-US" sz="5400" b="1" dirty="0" smtClean="0">
                <a:solidFill>
                  <a:srgbClr val="002060"/>
                </a:solidFill>
              </a:rPr>
              <a:t>Artificial </a:t>
            </a:r>
            <a:r>
              <a:rPr lang="en-US" sz="5400" b="1" dirty="0">
                <a:solidFill>
                  <a:srgbClr val="002060"/>
                </a:solidFill>
              </a:rPr>
              <a:t>I</a:t>
            </a:r>
            <a:r>
              <a:rPr lang="en-US" sz="5400" b="1" dirty="0" smtClean="0">
                <a:solidFill>
                  <a:srgbClr val="002060"/>
                </a:solidFill>
              </a:rPr>
              <a:t>ntelligence </a:t>
            </a:r>
            <a:r>
              <a:rPr lang="en-US" sz="5400" b="1" dirty="0">
                <a:solidFill>
                  <a:srgbClr val="002060"/>
                </a:solidFill>
              </a:rPr>
              <a:t>R</a:t>
            </a:r>
            <a:r>
              <a:rPr lang="en-US" sz="5400" b="1" dirty="0" smtClean="0">
                <a:solidFill>
                  <a:srgbClr val="002060"/>
                </a:solidFill>
              </a:rPr>
              <a:t>enaissance:</a:t>
            </a:r>
          </a:p>
          <a:p>
            <a:pPr algn="ctr"/>
            <a:endParaRPr lang="en-US" sz="48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4400" i="1" dirty="0" smtClean="0">
                <a:solidFill>
                  <a:srgbClr val="002060"/>
                </a:solidFill>
              </a:rPr>
              <a:t>deep </a:t>
            </a:r>
            <a:r>
              <a:rPr lang="en-US" sz="4400" i="1" dirty="0">
                <a:solidFill>
                  <a:srgbClr val="002060"/>
                </a:solidFill>
              </a:rPr>
              <a:t>learning and the road to human-Level machine intelligence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3568" y="472514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www.cambridge.org/core/journals/apsipa-transactions-on-signal-and-information-processing/article/artificial-intelligence-renaissance-deep-learning-and-the-road-to-humanlevel-machine-intelligence/A82CA4909877C98B23755744A18EA64F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20471" y="116632"/>
            <a:ext cx="8065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BUT </a:t>
            </a:r>
            <a:r>
              <a:rPr lang="en-US" sz="3200" b="1" dirty="0" smtClean="0">
                <a:solidFill>
                  <a:srgbClr val="3399FF"/>
                </a:solidFill>
              </a:rPr>
              <a:t>WHERE </a:t>
            </a:r>
            <a:r>
              <a:rPr lang="en-US" sz="3200" b="1" dirty="0" smtClean="0"/>
              <a:t>to (play) run your programs (scripts)</a:t>
            </a:r>
            <a:endParaRPr lang="en-US" sz="3200" b="1" dirty="0"/>
          </a:p>
        </p:txBody>
      </p:sp>
      <p:sp>
        <p:nvSpPr>
          <p:cNvPr id="10" name="Rectángulo 9"/>
          <p:cNvSpPr/>
          <p:nvPr/>
        </p:nvSpPr>
        <p:spPr>
          <a:xfrm>
            <a:off x="436820" y="801180"/>
            <a:ext cx="784887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Your local machine (ANACONDA)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On </a:t>
            </a:r>
            <a:r>
              <a:rPr lang="en-US" sz="3200" b="1" dirty="0" smtClean="0">
                <a:solidFill>
                  <a:srgbClr val="3399FF"/>
                </a:solidFill>
              </a:rPr>
              <a:t>the cloud</a:t>
            </a:r>
            <a:endParaRPr lang="en-US" sz="3200" b="1" dirty="0">
              <a:solidFill>
                <a:srgbClr val="3399FF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Google </a:t>
            </a:r>
            <a:r>
              <a:rPr lang="en-US" sz="3200" b="1" dirty="0" err="1" smtClean="0">
                <a:solidFill>
                  <a:srgbClr val="3399FF"/>
                </a:solidFill>
              </a:rPr>
              <a:t>Colaboratory</a:t>
            </a:r>
            <a:endParaRPr lang="en-US" sz="3200" b="1" dirty="0" smtClean="0">
              <a:solidFill>
                <a:srgbClr val="3399FF"/>
              </a:solidFill>
            </a:endParaRPr>
          </a:p>
          <a:p>
            <a:pPr lvl="2"/>
            <a:r>
              <a:rPr lang="en-US" sz="2800" b="1" dirty="0">
                <a:solidFill>
                  <a:srgbClr val="3399FF"/>
                </a:solidFill>
                <a:hlinkClick r:id="rId2"/>
              </a:rPr>
              <a:t>https://</a:t>
            </a:r>
            <a:r>
              <a:rPr lang="en-US" sz="2800" b="1" dirty="0" smtClean="0">
                <a:solidFill>
                  <a:srgbClr val="3399FF"/>
                </a:solidFill>
                <a:hlinkClick r:id="rId2"/>
              </a:rPr>
              <a:t>colab.research.google.com/notebooks/welcome.ipynb</a:t>
            </a:r>
            <a:r>
              <a:rPr lang="en-US" sz="2800" b="1" dirty="0" smtClean="0">
                <a:solidFill>
                  <a:srgbClr val="3399FF"/>
                </a:solidFill>
              </a:rPr>
              <a:t> </a:t>
            </a:r>
          </a:p>
          <a:p>
            <a:pPr lvl="2"/>
            <a:endParaRPr lang="en-US" sz="3200" b="1" dirty="0" smtClean="0">
              <a:solidFill>
                <a:srgbClr val="3399FF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Kaggle</a:t>
            </a:r>
            <a:r>
              <a:rPr lang="en-US" sz="3200" dirty="0" smtClean="0"/>
              <a:t> kernels (powered by Google)</a:t>
            </a:r>
          </a:p>
          <a:p>
            <a:pPr lvl="2"/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www.kaggle.com/docs/kernels</a:t>
            </a:r>
            <a:r>
              <a:rPr lang="en-US" sz="2800" dirty="0" smtClean="0"/>
              <a:t> </a:t>
            </a:r>
          </a:p>
          <a:p>
            <a:pPr lvl="2"/>
            <a:endParaRPr lang="en-US" sz="32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IBM Cognitive Labs</a:t>
            </a:r>
          </a:p>
          <a:p>
            <a:pPr lvl="2"/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labs.cognitiveclass.ai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4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331640" y="1412776"/>
            <a:ext cx="708418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Training and Testing:</a:t>
            </a:r>
          </a:p>
          <a:p>
            <a:endParaRPr lang="en-US" sz="4800" b="1" dirty="0" smtClean="0"/>
          </a:p>
          <a:p>
            <a:pPr algn="ctr"/>
            <a:r>
              <a:rPr lang="en-US" sz="4800" dirty="0" smtClean="0"/>
              <a:t>MNIST</a:t>
            </a:r>
          </a:p>
          <a:p>
            <a:r>
              <a:rPr lang="en-US" sz="4800" i="1" dirty="0" smtClean="0"/>
              <a:t>Deep Learning  Hello World</a:t>
            </a:r>
            <a:r>
              <a:rPr lang="en-US" sz="48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54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83568" y="116632"/>
            <a:ext cx="7247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Go to:</a:t>
            </a:r>
            <a:endParaRPr lang="es-ES" sz="3600" dirty="0" smtClean="0"/>
          </a:p>
          <a:p>
            <a:r>
              <a:rPr lang="es-ES" sz="3600" dirty="0" smtClean="0">
                <a:hlinkClick r:id="rId2"/>
              </a:rPr>
              <a:t>https</a:t>
            </a:r>
            <a:r>
              <a:rPr lang="es-ES" sz="3600" dirty="0">
                <a:hlinkClick r:id="rId2"/>
              </a:rPr>
              <a:t>://</a:t>
            </a:r>
            <a:r>
              <a:rPr lang="es-ES" sz="3600" dirty="0" smtClean="0">
                <a:hlinkClick r:id="rId2"/>
              </a:rPr>
              <a:t>www.tensorflow.org/tutorials</a:t>
            </a:r>
            <a:r>
              <a:rPr lang="es-ES" sz="3600" dirty="0" smtClean="0"/>
              <a:t>  </a:t>
            </a:r>
            <a:endParaRPr lang="es-ES" sz="3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29" y="1772816"/>
            <a:ext cx="6640773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1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 flipH="1">
            <a:off x="3131840" y="332656"/>
            <a:ext cx="525658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To Run it: You must login using your Gmail account</a:t>
            </a:r>
            <a:endParaRPr lang="en-US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" y="1052736"/>
            <a:ext cx="9144000" cy="42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" y="-17256"/>
            <a:ext cx="4355976" cy="11282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5536" y="836712"/>
            <a:ext cx="4496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Access with my/your Gmail account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44824"/>
            <a:ext cx="8645424" cy="426253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67544" y="112474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3200" u="sng" dirty="0">
                <a:solidFill>
                  <a:srgbClr val="1155CC"/>
                </a:solidFill>
                <a:latin typeface="Arial" panose="020B0604020202020204" pitchFamily="34" charset="0"/>
                <a:ea typeface="Calibri" panose="020F0502020204030204" pitchFamily="34" charset="0"/>
                <a:hlinkClick r:id="rId4"/>
              </a:rPr>
              <a:t>https://console.cloud.google.com/education</a:t>
            </a:r>
            <a:endParaRPr lang="en-U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62" y="147637"/>
            <a:ext cx="87534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704394" cy="48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66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899592" y="2636912"/>
            <a:ext cx="77768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 </a:t>
            </a:r>
            <a:r>
              <a:rPr lang="en-US" sz="2000" b="1" dirty="0" err="1"/>
              <a:t>Jupyter</a:t>
            </a:r>
            <a:r>
              <a:rPr lang="en-US" sz="2000" b="1" dirty="0"/>
              <a:t> </a:t>
            </a:r>
            <a:r>
              <a:rPr lang="en-US" sz="2000" b="1" dirty="0" smtClean="0"/>
              <a:t>architecture: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</a:t>
            </a:r>
            <a:r>
              <a:rPr lang="en-US" sz="2000" dirty="0"/>
              <a:t>is built from three parts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The notebook front end</a:t>
            </a:r>
            <a:r>
              <a:rPr lang="en-US" sz="2000" dirty="0"/>
              <a:t>. The front end allows you to edit and run </a:t>
            </a:r>
            <a:r>
              <a:rPr lang="en-US" sz="2000" dirty="0" smtClean="0"/>
              <a:t>notebooks (JavaScript application)</a:t>
            </a:r>
          </a:p>
          <a:p>
            <a:pPr lvl="1"/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The </a:t>
            </a:r>
            <a:r>
              <a:rPr lang="en-US" sz="2000" b="1" dirty="0" err="1"/>
              <a:t>Jupyter</a:t>
            </a:r>
            <a:r>
              <a:rPr lang="en-US" sz="2000" b="1" dirty="0"/>
              <a:t> server</a:t>
            </a:r>
            <a:r>
              <a:rPr lang="en-US" sz="2000" dirty="0"/>
              <a:t>, which is either a relatively simple application that runs on your laptop, or a multi-user server. The </a:t>
            </a:r>
            <a:r>
              <a:rPr lang="en-US" sz="2000" dirty="0" err="1"/>
              <a:t>Jupyter</a:t>
            </a:r>
            <a:r>
              <a:rPr lang="en-US" sz="2000" dirty="0"/>
              <a:t> project’s </a:t>
            </a:r>
            <a:r>
              <a:rPr lang="en-US" sz="2000" dirty="0" err="1">
                <a:hlinkClick r:id="rId2"/>
              </a:rPr>
              <a:t>JupyterHub</a:t>
            </a:r>
            <a:r>
              <a:rPr lang="en-US" sz="2000" dirty="0"/>
              <a:t> is the most widely used multi-user server for </a:t>
            </a:r>
            <a:r>
              <a:rPr lang="en-US" sz="2000" dirty="0" err="1"/>
              <a:t>Jupyter</a:t>
            </a:r>
            <a:r>
              <a:rPr lang="en-US" sz="2000" dirty="0" smtClean="0"/>
              <a:t>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The kernel protocol</a:t>
            </a:r>
            <a:r>
              <a:rPr lang="en-US" sz="2000" dirty="0"/>
              <a:t>, which allows the server to offload the task of running code to a language-specific kernel. </a:t>
            </a:r>
            <a:r>
              <a:rPr lang="en-US" sz="2000" dirty="0" err="1"/>
              <a:t>Jupyter</a:t>
            </a:r>
            <a:r>
              <a:rPr lang="en-US" sz="2000" dirty="0"/>
              <a:t> ships with kernels for Python 2 and Python 3, but kernels for many other languages are available.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" y="17453"/>
            <a:ext cx="5940152" cy="23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19062"/>
            <a:ext cx="89058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68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3"/>
            <a:ext cx="9144000" cy="67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 flipH="1">
            <a:off x="2195736" y="260648"/>
            <a:ext cx="46085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Now CREATE YOUR OWN Python 3 Notebook</a:t>
            </a:r>
            <a:endParaRPr lang="en-US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756894" cy="48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Deep </a:t>
            </a:r>
            <a:r>
              <a:rPr lang="en-US" sz="3100" b="1" dirty="0"/>
              <a:t>Learning: Hype or Reality?</a:t>
            </a:r>
            <a:endParaRPr lang="en-US" sz="2700" dirty="0"/>
          </a:p>
        </p:txBody>
      </p:sp>
      <p:sp>
        <p:nvSpPr>
          <p:cNvPr id="7" name="Rectángulo 6"/>
          <p:cNvSpPr/>
          <p:nvPr/>
        </p:nvSpPr>
        <p:spPr>
          <a:xfrm>
            <a:off x="1763688" y="6266378"/>
            <a:ext cx="4572000" cy="566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400" b="1" dirty="0">
                <a:solidFill>
                  <a:prstClr val="black"/>
                </a:solidFill>
              </a:rPr>
              <a:t>Deep Learning using </a:t>
            </a:r>
            <a:r>
              <a:rPr lang="en-US" sz="1400" b="1" dirty="0" err="1">
                <a:solidFill>
                  <a:prstClr val="black"/>
                </a:solidFill>
              </a:rPr>
              <a:t>TensorFlow</a:t>
            </a:r>
            <a:r>
              <a:rPr lang="en-US" sz="1400" b="1" dirty="0">
                <a:solidFill>
                  <a:prstClr val="black"/>
                </a:solidFill>
              </a:rPr>
              <a:t> and </a:t>
            </a:r>
            <a:r>
              <a:rPr lang="en-US" sz="1400" b="1" dirty="0" err="1">
                <a:solidFill>
                  <a:prstClr val="black"/>
                </a:solidFill>
              </a:rPr>
              <a:t>TensorFlow</a:t>
            </a:r>
            <a:r>
              <a:rPr lang="en-US" sz="1400" b="1" dirty="0">
                <a:solidFill>
                  <a:prstClr val="black"/>
                </a:solidFill>
              </a:rPr>
              <a:t>-Slim</a:t>
            </a:r>
          </a:p>
          <a:p>
            <a:pPr lvl="0">
              <a:spcBef>
                <a:spcPct val="20000"/>
              </a:spcBef>
            </a:pPr>
            <a:r>
              <a:rPr lang="en-US" sz="1400" dirty="0" err="1">
                <a:solidFill>
                  <a:prstClr val="black"/>
                </a:solidFill>
              </a:rPr>
              <a:t>Dipendra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Jha</a:t>
            </a:r>
            <a:r>
              <a:rPr lang="en-US" sz="1400" dirty="0">
                <a:solidFill>
                  <a:prstClr val="black"/>
                </a:solidFill>
              </a:rPr>
              <a:t> Northwestern University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6315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76672"/>
            <a:ext cx="6623840" cy="60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 flipH="1">
            <a:off x="2195736" y="260648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Save it….</a:t>
            </a:r>
            <a:endParaRPr lang="en-U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6804248" cy="47643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 flipH="1">
            <a:off x="4067944" y="5949280"/>
            <a:ext cx="15841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WHERE?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20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 flipH="1">
            <a:off x="1763688" y="116632"/>
            <a:ext cx="44644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By default it is saved into your Google Drive under folder “</a:t>
            </a:r>
            <a:r>
              <a:rPr lang="en-US" b="1" dirty="0" err="1" smtClean="0"/>
              <a:t>Colab</a:t>
            </a:r>
            <a:r>
              <a:rPr lang="en-US" b="1" dirty="0" smtClean="0"/>
              <a:t> Notebooks”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867270" cy="5508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3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145"/>
            <a:ext cx="9144000" cy="56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74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107504" y="188640"/>
            <a:ext cx="85689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Please</a:t>
            </a:r>
            <a:r>
              <a:rPr lang="es-ES" sz="2800" b="1" dirty="0" smtClean="0"/>
              <a:t> </a:t>
            </a:r>
            <a:r>
              <a:rPr lang="en-US" sz="2800" b="1" dirty="0" smtClean="0"/>
              <a:t>go</a:t>
            </a:r>
            <a:r>
              <a:rPr lang="es-ES" sz="2800" b="1" dirty="0" smtClean="0"/>
              <a:t> to </a:t>
            </a:r>
            <a:r>
              <a:rPr lang="es-ES" sz="2800" b="1" dirty="0" err="1" smtClean="0"/>
              <a:t>our</a:t>
            </a:r>
            <a:r>
              <a:rPr lang="es-ES" sz="2800" b="1" dirty="0" smtClean="0"/>
              <a:t> MSTC </a:t>
            </a:r>
            <a:r>
              <a:rPr lang="es-ES" sz="2800" b="1" dirty="0" err="1" smtClean="0"/>
              <a:t>GitHub</a:t>
            </a:r>
            <a:r>
              <a:rPr lang="es-ES" sz="2800" b="1" dirty="0" smtClean="0"/>
              <a:t>:</a:t>
            </a:r>
            <a:endParaRPr lang="en-US" sz="2800" b="1" dirty="0"/>
          </a:p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github.com/MasterMSTC/IPTC_DeepLearning</a:t>
            </a:r>
            <a:r>
              <a:rPr lang="en-US" sz="2800" b="1" dirty="0" smtClean="0"/>
              <a:t> </a:t>
            </a:r>
          </a:p>
          <a:p>
            <a:endParaRPr lang="es-ES" sz="2800" b="1" dirty="0"/>
          </a:p>
          <a:p>
            <a:r>
              <a:rPr lang="es-ES" sz="2800" b="1" dirty="0" smtClean="0"/>
              <a:t>…and </a:t>
            </a:r>
            <a:r>
              <a:rPr lang="en-US" sz="2800" b="1" dirty="0" smtClean="0"/>
              <a:t>copy from </a:t>
            </a:r>
            <a:r>
              <a:rPr lang="en-US" sz="2800" b="1" dirty="0" smtClean="0">
                <a:solidFill>
                  <a:srgbClr val="3399FF"/>
                </a:solidFill>
              </a:rPr>
              <a:t>Notebooks</a:t>
            </a:r>
            <a:r>
              <a:rPr lang="es-ES" sz="2800" b="1" dirty="0" smtClean="0"/>
              <a:t>:</a:t>
            </a:r>
            <a:endParaRPr lang="es-ES" sz="2800" b="1" dirty="0"/>
          </a:p>
          <a:p>
            <a:r>
              <a:rPr lang="en-US" sz="2800" b="1" dirty="0"/>
              <a:t> 	</a:t>
            </a:r>
            <a:r>
              <a:rPr lang="en-US" sz="3200" b="1" dirty="0" err="1" smtClean="0">
                <a:solidFill>
                  <a:srgbClr val="7030A0"/>
                </a:solidFill>
              </a:rPr>
              <a:t>IPTC_GoogleColab_Intro.ipynb</a:t>
            </a:r>
            <a:endParaRPr lang="en-US" sz="3200" b="1" dirty="0" smtClean="0">
              <a:solidFill>
                <a:srgbClr val="7030A0"/>
              </a:solidFill>
            </a:endParaRPr>
          </a:p>
          <a:p>
            <a:endParaRPr lang="es-ES" sz="2800" b="1" dirty="0"/>
          </a:p>
          <a:p>
            <a:r>
              <a:rPr lang="es-ES" sz="2800" b="1" dirty="0" smtClean="0"/>
              <a:t>…</a:t>
            </a:r>
            <a:r>
              <a:rPr lang="es-ES" sz="2800" b="1" dirty="0" err="1" smtClean="0"/>
              <a:t>into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your</a:t>
            </a:r>
            <a:r>
              <a:rPr lang="es-ES" sz="2800" b="1" dirty="0" smtClean="0"/>
              <a:t>: Google Drive</a:t>
            </a:r>
            <a:endParaRPr lang="en-U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473737"/>
            <a:ext cx="6549686" cy="3051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75</a:t>
            </a:fld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107504" y="188640"/>
            <a:ext cx="856895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Now, from your Google Drive open the </a:t>
            </a:r>
            <a:r>
              <a:rPr lang="en-US" sz="2800" b="1" dirty="0" smtClean="0">
                <a:solidFill>
                  <a:srgbClr val="3399FF"/>
                </a:solidFill>
              </a:rPr>
              <a:t>Notebook</a:t>
            </a:r>
          </a:p>
          <a:p>
            <a:endParaRPr lang="es-ES" sz="2800" b="1" dirty="0"/>
          </a:p>
          <a:p>
            <a:r>
              <a:rPr lang="en-US" sz="2800" b="1" dirty="0"/>
              <a:t> 	</a:t>
            </a:r>
            <a:r>
              <a:rPr lang="en-US" sz="3200" b="1" dirty="0" err="1" smtClean="0">
                <a:solidFill>
                  <a:srgbClr val="7030A0"/>
                </a:solidFill>
              </a:rPr>
              <a:t>IPTC_GoogleColab_Intro.ipynb</a:t>
            </a:r>
            <a:endParaRPr lang="en-US" sz="3200" b="1" dirty="0" smtClean="0">
              <a:solidFill>
                <a:srgbClr val="7030A0"/>
              </a:solidFill>
            </a:endParaRPr>
          </a:p>
          <a:p>
            <a:endParaRPr lang="es-ES" sz="2800" b="1" dirty="0"/>
          </a:p>
          <a:p>
            <a:r>
              <a:rPr lang="es-ES" sz="2800" b="1" dirty="0" smtClean="0"/>
              <a:t>…</a:t>
            </a:r>
            <a:r>
              <a:rPr lang="es-ES" sz="2800" b="1" dirty="0" err="1" smtClean="0"/>
              <a:t>using</a:t>
            </a:r>
            <a:r>
              <a:rPr lang="es-ES" sz="2800" b="1" dirty="0" smtClean="0"/>
              <a:t> </a:t>
            </a:r>
            <a:r>
              <a:rPr lang="es-ES" sz="3200" b="1" dirty="0" smtClean="0">
                <a:solidFill>
                  <a:srgbClr val="EC7F12"/>
                </a:solidFill>
              </a:rPr>
              <a:t>Google </a:t>
            </a:r>
            <a:r>
              <a:rPr lang="es-ES" sz="3200" b="1" dirty="0" err="1" smtClean="0">
                <a:solidFill>
                  <a:srgbClr val="EC7F12"/>
                </a:solidFill>
              </a:rPr>
              <a:t>Colab</a:t>
            </a:r>
            <a:endParaRPr lang="en-US" sz="2800" b="1" dirty="0">
              <a:solidFill>
                <a:srgbClr val="EC7F1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697767"/>
            <a:ext cx="3694879" cy="172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932798"/>
            <a:ext cx="7704856" cy="3450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0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1307339" y="116632"/>
            <a:ext cx="65204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 </a:t>
            </a:r>
            <a:r>
              <a:rPr lang="en-US" sz="2800" b="1" dirty="0" smtClean="0">
                <a:solidFill>
                  <a:srgbClr val="0070C0"/>
                </a:solidFill>
              </a:rPr>
              <a:t>Let’s try to develop an Image Classifier using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a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FeedForward</a:t>
            </a:r>
            <a:r>
              <a:rPr lang="en-US" sz="2800" b="1" dirty="0" smtClean="0">
                <a:solidFill>
                  <a:srgbClr val="0070C0"/>
                </a:solidFill>
              </a:rPr>
              <a:t> Network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矩形 34"/>
          <p:cNvSpPr/>
          <p:nvPr/>
        </p:nvSpPr>
        <p:spPr>
          <a:xfrm>
            <a:off x="2010687" y="2636912"/>
            <a:ext cx="746342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39"/>
          <p:cNvSpPr/>
          <p:nvPr/>
        </p:nvSpPr>
        <p:spPr>
          <a:xfrm>
            <a:off x="611560" y="2204864"/>
            <a:ext cx="498951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689500" y="28954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46"/>
          <p:cNvSpPr/>
          <p:nvPr/>
        </p:nvSpPr>
        <p:spPr>
          <a:xfrm>
            <a:off x="683568" y="2348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718170" y="224910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2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70" y="224910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698316" y="278092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3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16" y="278092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橢圓 52"/>
          <p:cNvSpPr/>
          <p:nvPr/>
        </p:nvSpPr>
        <p:spPr>
          <a:xfrm>
            <a:off x="2123728" y="27089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53"/>
          <p:cNvSpPr/>
          <p:nvPr/>
        </p:nvSpPr>
        <p:spPr>
          <a:xfrm>
            <a:off x="2110139" y="3558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54"/>
          <p:cNvSpPr/>
          <p:nvPr/>
        </p:nvSpPr>
        <p:spPr>
          <a:xfrm>
            <a:off x="2123728" y="501317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文字方塊 55"/>
          <p:cNvSpPr txBox="1"/>
          <p:nvPr/>
        </p:nvSpPr>
        <p:spPr>
          <a:xfrm rot="5400000">
            <a:off x="2095759" y="42949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" name="矩形 58"/>
          <p:cNvSpPr/>
          <p:nvPr/>
        </p:nvSpPr>
        <p:spPr>
          <a:xfrm>
            <a:off x="670552" y="58477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689720" y="5805264"/>
          <a:ext cx="569912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4" name="Ecuación" r:id="rId8" imgW="266400" imgH="177480" progId="Equation.3">
                  <p:embed/>
                </p:oleObj>
              </mc:Choice>
              <mc:Fallback>
                <p:oleObj name="Ecuación" r:id="rId8" imgW="266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20" y="5805264"/>
                        <a:ext cx="569912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字方塊 62"/>
          <p:cNvSpPr txBox="1"/>
          <p:nvPr/>
        </p:nvSpPr>
        <p:spPr>
          <a:xfrm rot="5400000">
            <a:off x="-10090" y="424751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……………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22" name="直線單箭頭接點 74"/>
          <p:cNvCxnSpPr>
            <a:stCxn id="12" idx="6"/>
          </p:cNvCxnSpPr>
          <p:nvPr/>
        </p:nvCxnSpPr>
        <p:spPr>
          <a:xfrm>
            <a:off x="2697886" y="29959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75"/>
          <p:cNvCxnSpPr/>
          <p:nvPr/>
        </p:nvCxnSpPr>
        <p:spPr>
          <a:xfrm>
            <a:off x="2681955" y="385918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76"/>
          <p:cNvCxnSpPr>
            <a:stCxn id="14" idx="6"/>
          </p:cNvCxnSpPr>
          <p:nvPr/>
        </p:nvCxnSpPr>
        <p:spPr>
          <a:xfrm flipV="1">
            <a:off x="2697886" y="5081158"/>
            <a:ext cx="716182" cy="219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77"/>
          <p:cNvCxnSpPr>
            <a:stCxn id="13" idx="6"/>
          </p:cNvCxnSpPr>
          <p:nvPr/>
        </p:nvCxnSpPr>
        <p:spPr>
          <a:xfrm flipV="1">
            <a:off x="2684297" y="306743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78"/>
          <p:cNvCxnSpPr>
            <a:stCxn id="12" idx="6"/>
          </p:cNvCxnSpPr>
          <p:nvPr/>
        </p:nvCxnSpPr>
        <p:spPr>
          <a:xfrm>
            <a:off x="2697886" y="29959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9"/>
          <p:cNvCxnSpPr>
            <a:stCxn id="12" idx="6"/>
          </p:cNvCxnSpPr>
          <p:nvPr/>
        </p:nvCxnSpPr>
        <p:spPr>
          <a:xfrm>
            <a:off x="2697886" y="299599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0"/>
          <p:cNvCxnSpPr>
            <a:stCxn id="13" idx="6"/>
          </p:cNvCxnSpPr>
          <p:nvPr/>
        </p:nvCxnSpPr>
        <p:spPr>
          <a:xfrm>
            <a:off x="2684297" y="384600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81"/>
          <p:cNvCxnSpPr/>
          <p:nvPr/>
        </p:nvCxnSpPr>
        <p:spPr>
          <a:xfrm flipV="1">
            <a:off x="2699792" y="3429000"/>
            <a:ext cx="792088" cy="17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82"/>
          <p:cNvCxnSpPr>
            <a:stCxn id="14" idx="6"/>
          </p:cNvCxnSpPr>
          <p:nvPr/>
        </p:nvCxnSpPr>
        <p:spPr>
          <a:xfrm flipV="1">
            <a:off x="2697886" y="407224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83"/>
          <p:cNvCxnSpPr>
            <a:endCxn id="12" idx="2"/>
          </p:cNvCxnSpPr>
          <p:nvPr/>
        </p:nvCxnSpPr>
        <p:spPr>
          <a:xfrm flipV="1">
            <a:off x="1131547" y="2995999"/>
            <a:ext cx="992181" cy="1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84"/>
          <p:cNvCxnSpPr>
            <a:stCxn id="9" idx="3"/>
            <a:endCxn id="13" idx="2"/>
          </p:cNvCxnSpPr>
          <p:nvPr/>
        </p:nvCxnSpPr>
        <p:spPr>
          <a:xfrm>
            <a:off x="1026468" y="2520330"/>
            <a:ext cx="1083671" cy="1325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85"/>
          <p:cNvCxnSpPr>
            <a:stCxn id="9" idx="3"/>
            <a:endCxn id="14" idx="2"/>
          </p:cNvCxnSpPr>
          <p:nvPr/>
        </p:nvCxnSpPr>
        <p:spPr>
          <a:xfrm>
            <a:off x="1026468" y="2520330"/>
            <a:ext cx="1097260" cy="2779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86"/>
          <p:cNvCxnSpPr>
            <a:stCxn id="9" idx="3"/>
            <a:endCxn id="12" idx="2"/>
          </p:cNvCxnSpPr>
          <p:nvPr/>
        </p:nvCxnSpPr>
        <p:spPr>
          <a:xfrm>
            <a:off x="1026468" y="2520330"/>
            <a:ext cx="1097260" cy="4756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87"/>
          <p:cNvCxnSpPr>
            <a:stCxn id="8" idx="3"/>
            <a:endCxn id="13" idx="2"/>
          </p:cNvCxnSpPr>
          <p:nvPr/>
        </p:nvCxnSpPr>
        <p:spPr>
          <a:xfrm>
            <a:off x="1032400" y="3066898"/>
            <a:ext cx="1077739" cy="779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8"/>
          <p:cNvCxnSpPr/>
          <p:nvPr/>
        </p:nvCxnSpPr>
        <p:spPr>
          <a:xfrm>
            <a:off x="1043608" y="3068960"/>
            <a:ext cx="1066106" cy="200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stCxn id="17" idx="3"/>
            <a:endCxn id="12" idx="2"/>
          </p:cNvCxnSpPr>
          <p:nvPr/>
        </p:nvCxnSpPr>
        <p:spPr>
          <a:xfrm flipV="1">
            <a:off x="1259632" y="2995999"/>
            <a:ext cx="864096" cy="3000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0"/>
          <p:cNvCxnSpPr>
            <a:stCxn id="17" idx="3"/>
            <a:endCxn id="13" idx="2"/>
          </p:cNvCxnSpPr>
          <p:nvPr/>
        </p:nvCxnSpPr>
        <p:spPr>
          <a:xfrm flipV="1">
            <a:off x="1259632" y="3846007"/>
            <a:ext cx="850507" cy="2150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1"/>
          <p:cNvCxnSpPr>
            <a:stCxn id="17" idx="3"/>
            <a:endCxn id="14" idx="2"/>
          </p:cNvCxnSpPr>
          <p:nvPr/>
        </p:nvCxnSpPr>
        <p:spPr>
          <a:xfrm flipV="1">
            <a:off x="1259632" y="5300255"/>
            <a:ext cx="864096" cy="69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75"/>
          <p:cNvSpPr/>
          <p:nvPr/>
        </p:nvSpPr>
        <p:spPr>
          <a:xfrm>
            <a:off x="3491880" y="2924944"/>
            <a:ext cx="648072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110"/>
          <p:cNvSpPr/>
          <p:nvPr/>
        </p:nvSpPr>
        <p:spPr>
          <a:xfrm>
            <a:off x="3491880" y="296094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橢圓 111"/>
          <p:cNvSpPr/>
          <p:nvPr/>
        </p:nvSpPr>
        <p:spPr>
          <a:xfrm>
            <a:off x="3534392" y="3609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4" name="橢圓 112"/>
          <p:cNvSpPr/>
          <p:nvPr/>
        </p:nvSpPr>
        <p:spPr>
          <a:xfrm>
            <a:off x="3563888" y="46171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763688" y="1988840"/>
            <a:ext cx="1495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</a:t>
            </a:r>
            <a:r>
              <a:rPr lang="en-US" b="1" dirty="0" smtClean="0"/>
              <a:t>1</a:t>
            </a:r>
          </a:p>
          <a:p>
            <a:r>
              <a:rPr lang="es-ES" b="1" dirty="0" smtClean="0"/>
              <a:t>128</a:t>
            </a:r>
            <a:endParaRPr lang="en-US" b="1" dirty="0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565721" y="41869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275856" y="1988840"/>
            <a:ext cx="15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 </a:t>
            </a:r>
            <a:r>
              <a:rPr lang="en-US" b="1" dirty="0" smtClean="0"/>
              <a:t>2</a:t>
            </a:r>
          </a:p>
          <a:p>
            <a:r>
              <a:rPr lang="es-ES" b="1" dirty="0" smtClean="0"/>
              <a:t>32</a:t>
            </a:r>
            <a:endParaRPr lang="en-US" b="1" dirty="0"/>
          </a:p>
        </p:txBody>
      </p:sp>
      <p:cxnSp>
        <p:nvCxnSpPr>
          <p:cNvPr id="63" name="直線單箭頭接點 124"/>
          <p:cNvCxnSpPr>
            <a:endCxn id="66" idx="1"/>
          </p:cNvCxnSpPr>
          <p:nvPr/>
        </p:nvCxnSpPr>
        <p:spPr>
          <a:xfrm>
            <a:off x="6545712" y="2995220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130"/>
          <p:cNvSpPr txBox="1"/>
          <p:nvPr/>
        </p:nvSpPr>
        <p:spPr>
          <a:xfrm>
            <a:off x="7250974" y="269555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5" name="文字方塊 132"/>
          <p:cNvSpPr txBox="1"/>
          <p:nvPr/>
        </p:nvSpPr>
        <p:spPr>
          <a:xfrm>
            <a:off x="7239691" y="47600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6" name="矩形 136"/>
          <p:cNvSpPr/>
          <p:nvPr/>
        </p:nvSpPr>
        <p:spPr>
          <a:xfrm>
            <a:off x="7092280" y="27809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7" name="矩形 137"/>
          <p:cNvSpPr/>
          <p:nvPr/>
        </p:nvSpPr>
        <p:spPr>
          <a:xfrm>
            <a:off x="7164288" y="342900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0.4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8" name="矩形 138"/>
          <p:cNvSpPr/>
          <p:nvPr/>
        </p:nvSpPr>
        <p:spPr>
          <a:xfrm>
            <a:off x="7180444" y="4796889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9" name="文字方塊 148"/>
          <p:cNvSpPr txBox="1"/>
          <p:nvPr/>
        </p:nvSpPr>
        <p:spPr>
          <a:xfrm>
            <a:off x="7884368" y="270892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1</a:t>
            </a:r>
          </a:p>
        </p:txBody>
      </p:sp>
      <p:sp>
        <p:nvSpPr>
          <p:cNvPr id="70" name="矩形 153"/>
          <p:cNvSpPr/>
          <p:nvPr/>
        </p:nvSpPr>
        <p:spPr>
          <a:xfrm rot="5400000">
            <a:off x="5054361" y="3738727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5364088" y="3501008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7094743" y="1844824"/>
            <a:ext cx="1382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</a:rPr>
              <a:t>Probabilities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4932040" y="1988840"/>
            <a:ext cx="1321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Output </a:t>
            </a:r>
            <a:r>
              <a:rPr lang="es-ES" b="1" dirty="0" err="1" smtClean="0"/>
              <a:t>layer</a:t>
            </a:r>
            <a:endParaRPr lang="es-ES" b="1" dirty="0" smtClean="0"/>
          </a:p>
          <a:p>
            <a:r>
              <a:rPr lang="es-ES" b="1" dirty="0"/>
              <a:t>5</a:t>
            </a:r>
            <a:endParaRPr lang="en-US" b="1" dirty="0"/>
          </a:p>
        </p:txBody>
      </p:sp>
      <p:cxnSp>
        <p:nvCxnSpPr>
          <p:cNvPr id="78" name="直線單箭頭接點 74"/>
          <p:cNvCxnSpPr/>
          <p:nvPr/>
        </p:nvCxnSpPr>
        <p:spPr>
          <a:xfrm>
            <a:off x="5364088" y="37170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0" y="3284984"/>
            <a:ext cx="432048" cy="1428597"/>
          </a:xfrm>
          <a:prstGeom prst="rect">
            <a:avLst/>
          </a:prstGeom>
        </p:spPr>
      </p:pic>
      <p:cxnSp>
        <p:nvCxnSpPr>
          <p:cNvPr id="90" name="直線單箭頭接點 74"/>
          <p:cNvCxnSpPr/>
          <p:nvPr/>
        </p:nvCxnSpPr>
        <p:spPr>
          <a:xfrm>
            <a:off x="4139952" y="3284984"/>
            <a:ext cx="792088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4"/>
          <p:cNvCxnSpPr/>
          <p:nvPr/>
        </p:nvCxnSpPr>
        <p:spPr>
          <a:xfrm flipV="1">
            <a:off x="4139952" y="3501008"/>
            <a:ext cx="792088" cy="1440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4"/>
          <p:cNvCxnSpPr/>
          <p:nvPr/>
        </p:nvCxnSpPr>
        <p:spPr>
          <a:xfrm flipV="1">
            <a:off x="4139952" y="350100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4"/>
          <p:cNvCxnSpPr/>
          <p:nvPr/>
        </p:nvCxnSpPr>
        <p:spPr>
          <a:xfrm>
            <a:off x="4139952" y="3356992"/>
            <a:ext cx="792088" cy="1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74"/>
          <p:cNvCxnSpPr/>
          <p:nvPr/>
        </p:nvCxnSpPr>
        <p:spPr>
          <a:xfrm>
            <a:off x="4139952" y="3861048"/>
            <a:ext cx="72008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74"/>
          <p:cNvCxnSpPr/>
          <p:nvPr/>
        </p:nvCxnSpPr>
        <p:spPr>
          <a:xfrm flipV="1">
            <a:off x="4139952" y="458112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74"/>
          <p:cNvCxnSpPr/>
          <p:nvPr/>
        </p:nvCxnSpPr>
        <p:spPr>
          <a:xfrm>
            <a:off x="4139952" y="3356992"/>
            <a:ext cx="783704" cy="423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4"/>
          <p:cNvCxnSpPr>
            <a:endCxn id="89" idx="1"/>
          </p:cNvCxnSpPr>
          <p:nvPr/>
        </p:nvCxnSpPr>
        <p:spPr>
          <a:xfrm>
            <a:off x="4211960" y="3429000"/>
            <a:ext cx="720080" cy="570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4"/>
          <p:cNvCxnSpPr/>
          <p:nvPr/>
        </p:nvCxnSpPr>
        <p:spPr>
          <a:xfrm>
            <a:off x="4139952" y="3429000"/>
            <a:ext cx="79208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74"/>
          <p:cNvCxnSpPr/>
          <p:nvPr/>
        </p:nvCxnSpPr>
        <p:spPr>
          <a:xfrm>
            <a:off x="5364088" y="40050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74"/>
          <p:cNvCxnSpPr/>
          <p:nvPr/>
        </p:nvCxnSpPr>
        <p:spPr>
          <a:xfrm>
            <a:off x="5364088" y="429309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74"/>
          <p:cNvCxnSpPr/>
          <p:nvPr/>
        </p:nvCxnSpPr>
        <p:spPr>
          <a:xfrm>
            <a:off x="5364088" y="450912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4"/>
          <p:cNvCxnSpPr/>
          <p:nvPr/>
        </p:nvCxnSpPr>
        <p:spPr>
          <a:xfrm>
            <a:off x="6588224" y="3643287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4"/>
          <p:cNvCxnSpPr/>
          <p:nvPr/>
        </p:nvCxnSpPr>
        <p:spPr>
          <a:xfrm>
            <a:off x="6588224" y="5011439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48"/>
          <p:cNvSpPr txBox="1"/>
          <p:nvPr/>
        </p:nvSpPr>
        <p:spPr>
          <a:xfrm>
            <a:off x="7924999" y="342900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2</a:t>
            </a:r>
          </a:p>
        </p:txBody>
      </p:sp>
      <p:sp>
        <p:nvSpPr>
          <p:cNvPr id="125" name="文字方塊 148"/>
          <p:cNvSpPr txBox="1"/>
          <p:nvPr/>
        </p:nvSpPr>
        <p:spPr>
          <a:xfrm>
            <a:off x="7956376" y="4797152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5</a:t>
            </a:r>
          </a:p>
        </p:txBody>
      </p:sp>
      <p:sp>
        <p:nvSpPr>
          <p:cNvPr id="126" name="文字方塊 55"/>
          <p:cNvSpPr txBox="1"/>
          <p:nvPr/>
        </p:nvSpPr>
        <p:spPr>
          <a:xfrm rot="5400000">
            <a:off x="7166121" y="40560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pic>
        <p:nvPicPr>
          <p:cNvPr id="72" name="Imagen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918" y="778904"/>
            <a:ext cx="1279067" cy="11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73074" y="273954"/>
            <a:ext cx="504056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Recognition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86" y="1629416"/>
            <a:ext cx="3600400" cy="44468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872986"/>
            <a:ext cx="2160240" cy="6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1033712" y="116632"/>
            <a:ext cx="706770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Softmax</a:t>
            </a:r>
            <a:r>
              <a:rPr lang="en-US" sz="2800" b="1" dirty="0" smtClean="0">
                <a:solidFill>
                  <a:srgbClr val="0070C0"/>
                </a:solidFill>
              </a:rPr>
              <a:t> Layer</a:t>
            </a:r>
          </a:p>
          <a:p>
            <a:pPr algn="ctr"/>
            <a:r>
              <a:rPr lang="en-US" sz="2800" b="1" i="1" dirty="0" smtClean="0">
                <a:solidFill>
                  <a:srgbClr val="0070C0"/>
                </a:solidFill>
              </a:rPr>
              <a:t>The output of a Classifier is a categorical variable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033712" y="1085957"/>
            <a:ext cx="695859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In </a:t>
            </a:r>
            <a:r>
              <a:rPr lang="en-US" sz="2000" b="1" dirty="0" smtClean="0"/>
              <a:t>REGRESSION</a:t>
            </a:r>
            <a:r>
              <a:rPr lang="en-US" sz="2000" dirty="0" smtClean="0"/>
              <a:t> the output </a:t>
            </a:r>
            <a:r>
              <a:rPr lang="en-US" sz="2000" i="1" dirty="0" smtClean="0"/>
              <a:t>y</a:t>
            </a:r>
            <a:r>
              <a:rPr lang="en-US" sz="2000" dirty="0" smtClean="0"/>
              <a:t> is a </a:t>
            </a:r>
            <a:r>
              <a:rPr lang="en-US" sz="2000" b="1" dirty="0" smtClean="0">
                <a:solidFill>
                  <a:srgbClr val="00B050"/>
                </a:solidFill>
              </a:rPr>
              <a:t>Numerical</a:t>
            </a:r>
            <a:r>
              <a:rPr lang="en-US" sz="2000" dirty="0" smtClean="0"/>
              <a:t>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BUT in </a:t>
            </a:r>
            <a:r>
              <a:rPr lang="en-US" sz="2000" b="1" dirty="0" smtClean="0"/>
              <a:t>CLASSIFICATION</a:t>
            </a:r>
            <a:r>
              <a:rPr lang="en-US" sz="2000" dirty="0" smtClean="0"/>
              <a:t> </a:t>
            </a:r>
            <a:r>
              <a:rPr lang="en-US" sz="2000" i="1" dirty="0" smtClean="0"/>
              <a:t>y</a:t>
            </a:r>
            <a:r>
              <a:rPr lang="en-US" sz="2000" dirty="0" smtClean="0"/>
              <a:t> is a </a:t>
            </a:r>
            <a:r>
              <a:rPr lang="en-US" sz="2000" b="1" dirty="0" smtClean="0">
                <a:solidFill>
                  <a:srgbClr val="00B050"/>
                </a:solidFill>
              </a:rPr>
              <a:t>Categorical</a:t>
            </a:r>
            <a:r>
              <a:rPr lang="en-US" sz="2000" dirty="0" smtClean="0"/>
              <a:t> one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So: How to represent </a:t>
            </a:r>
            <a:r>
              <a:rPr lang="en-US" b="1" dirty="0" smtClean="0">
                <a:solidFill>
                  <a:srgbClr val="00B050"/>
                </a:solidFill>
              </a:rPr>
              <a:t>Categorical</a:t>
            </a:r>
            <a:r>
              <a:rPr lang="en-US" b="1" dirty="0" smtClean="0"/>
              <a:t> variables? </a:t>
            </a:r>
          </a:p>
          <a:p>
            <a:endParaRPr lang="en-US" b="1" dirty="0"/>
          </a:p>
          <a:p>
            <a:r>
              <a:rPr lang="en-US" b="1" dirty="0" smtClean="0"/>
              <a:t>   </a:t>
            </a:r>
            <a:r>
              <a:rPr lang="en-US" dirty="0" smtClean="0"/>
              <a:t>y = {cats, dogs, birds, ants}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99FF"/>
                </a:solidFill>
              </a:rPr>
              <a:t>Why not just to assign </a:t>
            </a:r>
            <a:r>
              <a:rPr lang="en-US" dirty="0" smtClean="0"/>
              <a:t>“1”, “2” , “3”  ?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187624" y="4221088"/>
            <a:ext cx="2404184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b="1" u="sng" dirty="0" smtClean="0"/>
              <a:t>OHE : One-Hot encoding</a:t>
            </a:r>
          </a:p>
          <a:p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 smtClean="0"/>
              <a:t>cats :      	1 0 0 0</a:t>
            </a:r>
          </a:p>
          <a:p>
            <a:pPr>
              <a:lnSpc>
                <a:spcPct val="150000"/>
              </a:lnSpc>
            </a:pPr>
            <a:r>
              <a:rPr lang="en-US" dirty="0"/>
              <a:t>d</a:t>
            </a:r>
            <a:r>
              <a:rPr lang="en-US" dirty="0" smtClean="0"/>
              <a:t>ogs:	0 1 0 0</a:t>
            </a:r>
          </a:p>
          <a:p>
            <a:pPr>
              <a:lnSpc>
                <a:spcPct val="150000"/>
              </a:lnSpc>
            </a:pPr>
            <a:r>
              <a:rPr lang="en-US" dirty="0"/>
              <a:t>b</a:t>
            </a:r>
            <a:r>
              <a:rPr lang="en-US" dirty="0" smtClean="0"/>
              <a:t>irds:	0 0 1 0</a:t>
            </a:r>
          </a:p>
          <a:p>
            <a:pPr>
              <a:lnSpc>
                <a:spcPct val="150000"/>
              </a:lnSpc>
            </a:pPr>
            <a:r>
              <a:rPr lang="en-US" dirty="0"/>
              <a:t>a</a:t>
            </a:r>
            <a:r>
              <a:rPr lang="en-US" dirty="0" smtClean="0"/>
              <a:t>nts:	0 0 0 1</a:t>
            </a:r>
            <a:endParaRPr lang="es-ES" dirty="0"/>
          </a:p>
        </p:txBody>
      </p:sp>
      <p:grpSp>
        <p:nvGrpSpPr>
          <p:cNvPr id="2" name="Grupo 1"/>
          <p:cNvGrpSpPr/>
          <p:nvPr/>
        </p:nvGrpSpPr>
        <p:grpSpPr>
          <a:xfrm>
            <a:off x="4067944" y="4077072"/>
            <a:ext cx="4669483" cy="2308324"/>
            <a:chOff x="4067944" y="4077072"/>
            <a:chExt cx="4669483" cy="2308324"/>
          </a:xfrm>
        </p:grpSpPr>
        <p:sp>
          <p:nvSpPr>
            <p:cNvPr id="6" name="Rectángulo 5"/>
            <p:cNvSpPr/>
            <p:nvPr/>
          </p:nvSpPr>
          <p:spPr>
            <a:xfrm>
              <a:off x="4567564" y="4815736"/>
              <a:ext cx="3899337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prstClr val="black"/>
                  </a:solidFill>
                </a:rPr>
                <a:t>On </a:t>
              </a:r>
              <a:r>
                <a:rPr lang="en-US" sz="2400" b="1" dirty="0" smtClean="0">
                  <a:solidFill>
                    <a:prstClr val="black"/>
                  </a:solidFill>
                </a:rPr>
                <a:t>Day-3</a:t>
              </a:r>
              <a:r>
                <a:rPr lang="en-US" sz="2400" dirty="0" smtClean="0">
                  <a:solidFill>
                    <a:prstClr val="black"/>
                  </a:solidFill>
                </a:rPr>
                <a:t> we will talk about:</a:t>
              </a:r>
            </a:p>
            <a:p>
              <a:r>
                <a:rPr lang="en-US" sz="2400" dirty="0">
                  <a:solidFill>
                    <a:prstClr val="black"/>
                  </a:solidFill>
                </a:rPr>
                <a:t>	</a:t>
              </a:r>
              <a:r>
                <a:rPr lang="en-US" sz="2400" dirty="0" smtClean="0">
                  <a:solidFill>
                    <a:prstClr val="black"/>
                  </a:solidFill>
                </a:rPr>
                <a:t> </a:t>
              </a:r>
              <a:r>
                <a:rPr lang="en-US" sz="2400" b="1" dirty="0" err="1" smtClean="0">
                  <a:solidFill>
                    <a:srgbClr val="00B050"/>
                  </a:solidFill>
                </a:rPr>
                <a:t>embeddings</a:t>
              </a:r>
              <a:r>
                <a:rPr lang="en-US" sz="24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sz="2400" dirty="0" smtClean="0">
                  <a:solidFill>
                    <a:prstClr val="black"/>
                  </a:solidFill>
                </a:rPr>
                <a:t>Great in NLP</a:t>
              </a:r>
            </a:p>
            <a:p>
              <a:r>
                <a:rPr lang="en-US" sz="2400" dirty="0" smtClean="0">
                  <a:solidFill>
                    <a:prstClr val="black"/>
                  </a:solidFill>
                </a:rPr>
                <a:t>(Natural Language Processing)</a:t>
              </a:r>
              <a:endParaRPr lang="es-ES" sz="2400" dirty="0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067944" y="4077072"/>
              <a:ext cx="46694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3399FF"/>
                  </a:solidFill>
                </a:rPr>
                <a:t>…and what for a LARGE number of categories</a:t>
              </a:r>
            </a:p>
            <a:p>
              <a:r>
                <a:rPr lang="en-US" dirty="0" smtClean="0">
                  <a:solidFill>
                    <a:srgbClr val="3399FF"/>
                  </a:solidFill>
                </a:rPr>
                <a:t>(as words!) …. </a:t>
              </a:r>
              <a:r>
                <a:rPr lang="en-US" b="1" dirty="0">
                  <a:solidFill>
                    <a:srgbClr val="3399FF"/>
                  </a:solidFill>
                </a:rPr>
                <a:t>s</a:t>
              </a:r>
              <a:r>
                <a:rPr lang="en-US" b="1" dirty="0" smtClean="0">
                  <a:solidFill>
                    <a:srgbClr val="3399FF"/>
                  </a:solidFill>
                </a:rPr>
                <a:t>parsity</a:t>
              </a:r>
              <a:r>
                <a:rPr lang="en-US" dirty="0" smtClean="0">
                  <a:solidFill>
                    <a:srgbClr val="3399FF"/>
                  </a:solidFill>
                </a:rPr>
                <a:t> (a lot of zeros)….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38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One-hot-encoding </a:t>
            </a:r>
            <a:r>
              <a:rPr lang="en-US" b="1" dirty="0"/>
              <a:t>(OHE)</a:t>
            </a:r>
            <a:endParaRPr lang="en-US" sz="2000" dirty="0"/>
          </a:p>
        </p:txBody>
      </p:sp>
      <p:sp>
        <p:nvSpPr>
          <p:cNvPr id="5" name="4 Rectángulo"/>
          <p:cNvSpPr/>
          <p:nvPr/>
        </p:nvSpPr>
        <p:spPr>
          <a:xfrm>
            <a:off x="4395885" y="2981270"/>
            <a:ext cx="21178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0 0 0 0</a:t>
            </a: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</a:t>
            </a:r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</a:t>
            </a:r>
          </a:p>
          <a:p>
            <a:r>
              <a:rPr lang="es-E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0 0 0 0 1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499992" y="1829142"/>
            <a:ext cx="15263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</a:t>
            </a:r>
          </a:p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pPr algn="ctr"/>
            <a:r>
              <a:rPr lang="es-E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(N=5)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699792" y="2117174"/>
            <a:ext cx="149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2400" dirty="0">
              <a:solidFill>
                <a:srgbClr val="F79646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955161" y="2957742"/>
            <a:ext cx="1256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1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2946031" y="3372114"/>
            <a:ext cx="125604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4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2095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Deep </a:t>
            </a:r>
            <a:r>
              <a:rPr lang="en-US" sz="3100" b="1" dirty="0"/>
              <a:t>Learning: Hype or Reality?</a:t>
            </a:r>
            <a:endParaRPr lang="en-US" sz="27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7992888" cy="545179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63688" y="6266378"/>
            <a:ext cx="4572000" cy="5663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1400" b="1" dirty="0">
                <a:solidFill>
                  <a:prstClr val="black"/>
                </a:solidFill>
              </a:rPr>
              <a:t>Deep Learning using </a:t>
            </a:r>
            <a:r>
              <a:rPr lang="en-US" sz="1400" b="1" dirty="0" err="1">
                <a:solidFill>
                  <a:prstClr val="black"/>
                </a:solidFill>
              </a:rPr>
              <a:t>TensorFlow</a:t>
            </a:r>
            <a:r>
              <a:rPr lang="en-US" sz="1400" b="1" dirty="0">
                <a:solidFill>
                  <a:prstClr val="black"/>
                </a:solidFill>
              </a:rPr>
              <a:t> and </a:t>
            </a:r>
            <a:r>
              <a:rPr lang="en-US" sz="1400" b="1" dirty="0" err="1">
                <a:solidFill>
                  <a:prstClr val="black"/>
                </a:solidFill>
              </a:rPr>
              <a:t>TensorFlow</a:t>
            </a:r>
            <a:r>
              <a:rPr lang="en-US" sz="1400" b="1" dirty="0">
                <a:solidFill>
                  <a:prstClr val="black"/>
                </a:solidFill>
              </a:rPr>
              <a:t>-Slim</a:t>
            </a:r>
          </a:p>
          <a:p>
            <a:pPr lvl="0">
              <a:spcBef>
                <a:spcPct val="20000"/>
              </a:spcBef>
            </a:pPr>
            <a:r>
              <a:rPr lang="en-US" sz="1400" dirty="0" err="1">
                <a:solidFill>
                  <a:prstClr val="black"/>
                </a:solidFill>
              </a:rPr>
              <a:t>Dipendra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Jha</a:t>
            </a:r>
            <a:r>
              <a:rPr lang="en-US" sz="1400" dirty="0">
                <a:solidFill>
                  <a:prstClr val="black"/>
                </a:solidFill>
              </a:rPr>
              <a:t> Northwestern University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940152" y="6021288"/>
            <a:ext cx="1780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Geoffrey Hinton</a:t>
            </a:r>
            <a:r>
              <a:rPr lang="en-US" dirty="0"/>
              <a:t>: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220072" y="2204864"/>
            <a:ext cx="130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Yann </a:t>
            </a:r>
            <a:r>
              <a:rPr lang="en-US" b="1" dirty="0" err="1"/>
              <a:t>LeCun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0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4"/>
          <p:cNvSpPr/>
          <p:nvPr/>
        </p:nvSpPr>
        <p:spPr>
          <a:xfrm>
            <a:off x="2010687" y="2636912"/>
            <a:ext cx="746342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39"/>
          <p:cNvSpPr/>
          <p:nvPr/>
        </p:nvSpPr>
        <p:spPr>
          <a:xfrm>
            <a:off x="611560" y="2204864"/>
            <a:ext cx="498951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689500" y="28954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46"/>
          <p:cNvSpPr/>
          <p:nvPr/>
        </p:nvSpPr>
        <p:spPr>
          <a:xfrm>
            <a:off x="683568" y="2348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718170" y="224910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70" y="224910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698316" y="278092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16" y="278092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橢圓 52"/>
          <p:cNvSpPr/>
          <p:nvPr/>
        </p:nvSpPr>
        <p:spPr>
          <a:xfrm>
            <a:off x="2123728" y="27089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53"/>
          <p:cNvSpPr/>
          <p:nvPr/>
        </p:nvSpPr>
        <p:spPr>
          <a:xfrm>
            <a:off x="2110139" y="3558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54"/>
          <p:cNvSpPr/>
          <p:nvPr/>
        </p:nvSpPr>
        <p:spPr>
          <a:xfrm>
            <a:off x="2123728" y="501317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文字方塊 55"/>
          <p:cNvSpPr txBox="1"/>
          <p:nvPr/>
        </p:nvSpPr>
        <p:spPr>
          <a:xfrm rot="5400000">
            <a:off x="2095759" y="42949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" name="矩形 58"/>
          <p:cNvSpPr/>
          <p:nvPr/>
        </p:nvSpPr>
        <p:spPr>
          <a:xfrm>
            <a:off x="670552" y="58477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689720" y="5805264"/>
          <a:ext cx="569912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8" name="Ecuación" r:id="rId8" imgW="266400" imgH="177480" progId="Equation.3">
                  <p:embed/>
                </p:oleObj>
              </mc:Choice>
              <mc:Fallback>
                <p:oleObj name="Ecuación" r:id="rId8" imgW="266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20" y="5805264"/>
                        <a:ext cx="569912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字方塊 62"/>
          <p:cNvSpPr txBox="1"/>
          <p:nvPr/>
        </p:nvSpPr>
        <p:spPr>
          <a:xfrm rot="5400000">
            <a:off x="-10090" y="424751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……………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22" name="直線單箭頭接點 74"/>
          <p:cNvCxnSpPr>
            <a:stCxn id="12" idx="6"/>
          </p:cNvCxnSpPr>
          <p:nvPr/>
        </p:nvCxnSpPr>
        <p:spPr>
          <a:xfrm>
            <a:off x="2697886" y="29959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75"/>
          <p:cNvCxnSpPr/>
          <p:nvPr/>
        </p:nvCxnSpPr>
        <p:spPr>
          <a:xfrm>
            <a:off x="2681955" y="385918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76"/>
          <p:cNvCxnSpPr>
            <a:stCxn id="14" idx="6"/>
          </p:cNvCxnSpPr>
          <p:nvPr/>
        </p:nvCxnSpPr>
        <p:spPr>
          <a:xfrm flipV="1">
            <a:off x="2697886" y="5081158"/>
            <a:ext cx="716182" cy="219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77"/>
          <p:cNvCxnSpPr>
            <a:stCxn id="13" idx="6"/>
          </p:cNvCxnSpPr>
          <p:nvPr/>
        </p:nvCxnSpPr>
        <p:spPr>
          <a:xfrm flipV="1">
            <a:off x="2684297" y="306743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78"/>
          <p:cNvCxnSpPr>
            <a:stCxn id="12" idx="6"/>
          </p:cNvCxnSpPr>
          <p:nvPr/>
        </p:nvCxnSpPr>
        <p:spPr>
          <a:xfrm>
            <a:off x="2697886" y="29959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9"/>
          <p:cNvCxnSpPr>
            <a:stCxn id="12" idx="6"/>
          </p:cNvCxnSpPr>
          <p:nvPr/>
        </p:nvCxnSpPr>
        <p:spPr>
          <a:xfrm>
            <a:off x="2697886" y="299599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0"/>
          <p:cNvCxnSpPr>
            <a:stCxn id="13" idx="6"/>
          </p:cNvCxnSpPr>
          <p:nvPr/>
        </p:nvCxnSpPr>
        <p:spPr>
          <a:xfrm>
            <a:off x="2684297" y="384600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81"/>
          <p:cNvCxnSpPr/>
          <p:nvPr/>
        </p:nvCxnSpPr>
        <p:spPr>
          <a:xfrm flipV="1">
            <a:off x="2699792" y="3429000"/>
            <a:ext cx="792088" cy="17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82"/>
          <p:cNvCxnSpPr>
            <a:stCxn id="14" idx="6"/>
          </p:cNvCxnSpPr>
          <p:nvPr/>
        </p:nvCxnSpPr>
        <p:spPr>
          <a:xfrm flipV="1">
            <a:off x="2697886" y="407224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83"/>
          <p:cNvCxnSpPr>
            <a:endCxn id="12" idx="2"/>
          </p:cNvCxnSpPr>
          <p:nvPr/>
        </p:nvCxnSpPr>
        <p:spPr>
          <a:xfrm flipV="1">
            <a:off x="1131547" y="2995999"/>
            <a:ext cx="992181" cy="1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84"/>
          <p:cNvCxnSpPr>
            <a:stCxn id="9" idx="3"/>
            <a:endCxn id="13" idx="2"/>
          </p:cNvCxnSpPr>
          <p:nvPr/>
        </p:nvCxnSpPr>
        <p:spPr>
          <a:xfrm>
            <a:off x="1026468" y="2520330"/>
            <a:ext cx="1083671" cy="1325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85"/>
          <p:cNvCxnSpPr>
            <a:stCxn id="9" idx="3"/>
            <a:endCxn id="14" idx="2"/>
          </p:cNvCxnSpPr>
          <p:nvPr/>
        </p:nvCxnSpPr>
        <p:spPr>
          <a:xfrm>
            <a:off x="1026468" y="2520330"/>
            <a:ext cx="1097260" cy="2779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86"/>
          <p:cNvCxnSpPr>
            <a:stCxn id="9" idx="3"/>
            <a:endCxn id="12" idx="2"/>
          </p:cNvCxnSpPr>
          <p:nvPr/>
        </p:nvCxnSpPr>
        <p:spPr>
          <a:xfrm>
            <a:off x="1026468" y="2520330"/>
            <a:ext cx="1097260" cy="4756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87"/>
          <p:cNvCxnSpPr>
            <a:stCxn id="8" idx="3"/>
            <a:endCxn id="13" idx="2"/>
          </p:cNvCxnSpPr>
          <p:nvPr/>
        </p:nvCxnSpPr>
        <p:spPr>
          <a:xfrm>
            <a:off x="1032400" y="3066898"/>
            <a:ext cx="1077739" cy="779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8"/>
          <p:cNvCxnSpPr/>
          <p:nvPr/>
        </p:nvCxnSpPr>
        <p:spPr>
          <a:xfrm>
            <a:off x="1043608" y="3068960"/>
            <a:ext cx="1066106" cy="200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stCxn id="17" idx="3"/>
            <a:endCxn id="12" idx="2"/>
          </p:cNvCxnSpPr>
          <p:nvPr/>
        </p:nvCxnSpPr>
        <p:spPr>
          <a:xfrm flipV="1">
            <a:off x="1259632" y="2995999"/>
            <a:ext cx="864096" cy="3000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0"/>
          <p:cNvCxnSpPr>
            <a:stCxn id="17" idx="3"/>
            <a:endCxn id="13" idx="2"/>
          </p:cNvCxnSpPr>
          <p:nvPr/>
        </p:nvCxnSpPr>
        <p:spPr>
          <a:xfrm flipV="1">
            <a:off x="1259632" y="3846007"/>
            <a:ext cx="850507" cy="2150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1"/>
          <p:cNvCxnSpPr>
            <a:stCxn id="17" idx="3"/>
            <a:endCxn id="14" idx="2"/>
          </p:cNvCxnSpPr>
          <p:nvPr/>
        </p:nvCxnSpPr>
        <p:spPr>
          <a:xfrm flipV="1">
            <a:off x="1259632" y="5300255"/>
            <a:ext cx="864096" cy="69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75"/>
          <p:cNvSpPr/>
          <p:nvPr/>
        </p:nvSpPr>
        <p:spPr>
          <a:xfrm>
            <a:off x="3491880" y="2924944"/>
            <a:ext cx="648072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110"/>
          <p:cNvSpPr/>
          <p:nvPr/>
        </p:nvSpPr>
        <p:spPr>
          <a:xfrm>
            <a:off x="3491880" y="296094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橢圓 111"/>
          <p:cNvSpPr/>
          <p:nvPr/>
        </p:nvSpPr>
        <p:spPr>
          <a:xfrm>
            <a:off x="3534392" y="3609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4" name="橢圓 112"/>
          <p:cNvSpPr/>
          <p:nvPr/>
        </p:nvSpPr>
        <p:spPr>
          <a:xfrm>
            <a:off x="3563888" y="46171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763688" y="1988840"/>
            <a:ext cx="1495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</a:t>
            </a:r>
            <a:r>
              <a:rPr lang="en-US" b="1" dirty="0" smtClean="0"/>
              <a:t>1</a:t>
            </a:r>
          </a:p>
          <a:p>
            <a:r>
              <a:rPr lang="es-ES" b="1" dirty="0" smtClean="0"/>
              <a:t>128</a:t>
            </a:r>
            <a:endParaRPr lang="en-US" b="1" dirty="0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565721" y="41869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275856" y="1988840"/>
            <a:ext cx="15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 </a:t>
            </a:r>
            <a:r>
              <a:rPr lang="en-US" b="1" dirty="0" smtClean="0"/>
              <a:t>2</a:t>
            </a:r>
          </a:p>
          <a:p>
            <a:r>
              <a:rPr lang="es-ES" b="1" dirty="0" smtClean="0"/>
              <a:t>32</a:t>
            </a:r>
            <a:endParaRPr lang="en-US" b="1" dirty="0"/>
          </a:p>
        </p:txBody>
      </p:sp>
      <p:cxnSp>
        <p:nvCxnSpPr>
          <p:cNvPr id="63" name="直線單箭頭接點 124"/>
          <p:cNvCxnSpPr>
            <a:endCxn id="66" idx="1"/>
          </p:cNvCxnSpPr>
          <p:nvPr/>
        </p:nvCxnSpPr>
        <p:spPr>
          <a:xfrm>
            <a:off x="6545712" y="2995220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130"/>
          <p:cNvSpPr txBox="1"/>
          <p:nvPr/>
        </p:nvSpPr>
        <p:spPr>
          <a:xfrm>
            <a:off x="7250974" y="269555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5" name="文字方塊 132"/>
          <p:cNvSpPr txBox="1"/>
          <p:nvPr/>
        </p:nvSpPr>
        <p:spPr>
          <a:xfrm>
            <a:off x="7239691" y="47600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6" name="矩形 136"/>
          <p:cNvSpPr/>
          <p:nvPr/>
        </p:nvSpPr>
        <p:spPr>
          <a:xfrm>
            <a:off x="7092280" y="27809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7" name="矩形 137"/>
          <p:cNvSpPr/>
          <p:nvPr/>
        </p:nvSpPr>
        <p:spPr>
          <a:xfrm>
            <a:off x="7164288" y="342900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0.4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8" name="矩形 138"/>
          <p:cNvSpPr/>
          <p:nvPr/>
        </p:nvSpPr>
        <p:spPr>
          <a:xfrm>
            <a:off x="7180444" y="4796889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9" name="文字方塊 148"/>
          <p:cNvSpPr txBox="1"/>
          <p:nvPr/>
        </p:nvSpPr>
        <p:spPr>
          <a:xfrm>
            <a:off x="7884368" y="270892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1</a:t>
            </a:r>
          </a:p>
        </p:txBody>
      </p:sp>
      <p:sp>
        <p:nvSpPr>
          <p:cNvPr id="70" name="矩形 153"/>
          <p:cNvSpPr/>
          <p:nvPr/>
        </p:nvSpPr>
        <p:spPr>
          <a:xfrm rot="5400000">
            <a:off x="5054361" y="3738727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5364088" y="3501008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7094743" y="1844824"/>
            <a:ext cx="1382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</a:rPr>
              <a:t>Probabilities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4932040" y="1988840"/>
            <a:ext cx="1321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Output </a:t>
            </a:r>
            <a:r>
              <a:rPr lang="es-ES" b="1" dirty="0" err="1" smtClean="0"/>
              <a:t>layer</a:t>
            </a:r>
            <a:endParaRPr lang="es-ES" b="1" dirty="0" smtClean="0"/>
          </a:p>
          <a:p>
            <a:r>
              <a:rPr lang="es-ES" b="1" dirty="0"/>
              <a:t>5</a:t>
            </a:r>
            <a:endParaRPr lang="en-US" b="1" dirty="0"/>
          </a:p>
        </p:txBody>
      </p:sp>
      <p:cxnSp>
        <p:nvCxnSpPr>
          <p:cNvPr id="78" name="直線單箭頭接點 74"/>
          <p:cNvCxnSpPr/>
          <p:nvPr/>
        </p:nvCxnSpPr>
        <p:spPr>
          <a:xfrm>
            <a:off x="5364088" y="37170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0" y="3284984"/>
            <a:ext cx="432048" cy="1428597"/>
          </a:xfrm>
          <a:prstGeom prst="rect">
            <a:avLst/>
          </a:prstGeom>
        </p:spPr>
      </p:pic>
      <p:cxnSp>
        <p:nvCxnSpPr>
          <p:cNvPr id="90" name="直線單箭頭接點 74"/>
          <p:cNvCxnSpPr/>
          <p:nvPr/>
        </p:nvCxnSpPr>
        <p:spPr>
          <a:xfrm>
            <a:off x="4139952" y="3284984"/>
            <a:ext cx="792088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4"/>
          <p:cNvCxnSpPr/>
          <p:nvPr/>
        </p:nvCxnSpPr>
        <p:spPr>
          <a:xfrm flipV="1">
            <a:off x="4139952" y="3501008"/>
            <a:ext cx="792088" cy="1440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4"/>
          <p:cNvCxnSpPr/>
          <p:nvPr/>
        </p:nvCxnSpPr>
        <p:spPr>
          <a:xfrm flipV="1">
            <a:off x="4139952" y="350100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4"/>
          <p:cNvCxnSpPr/>
          <p:nvPr/>
        </p:nvCxnSpPr>
        <p:spPr>
          <a:xfrm>
            <a:off x="4139952" y="3356992"/>
            <a:ext cx="792088" cy="1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74"/>
          <p:cNvCxnSpPr/>
          <p:nvPr/>
        </p:nvCxnSpPr>
        <p:spPr>
          <a:xfrm>
            <a:off x="4139952" y="3861048"/>
            <a:ext cx="72008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74"/>
          <p:cNvCxnSpPr/>
          <p:nvPr/>
        </p:nvCxnSpPr>
        <p:spPr>
          <a:xfrm flipV="1">
            <a:off x="4139952" y="458112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74"/>
          <p:cNvCxnSpPr/>
          <p:nvPr/>
        </p:nvCxnSpPr>
        <p:spPr>
          <a:xfrm>
            <a:off x="4139952" y="3356992"/>
            <a:ext cx="783704" cy="423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4"/>
          <p:cNvCxnSpPr>
            <a:endCxn id="89" idx="1"/>
          </p:cNvCxnSpPr>
          <p:nvPr/>
        </p:nvCxnSpPr>
        <p:spPr>
          <a:xfrm>
            <a:off x="4211960" y="3429000"/>
            <a:ext cx="720080" cy="570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4"/>
          <p:cNvCxnSpPr/>
          <p:nvPr/>
        </p:nvCxnSpPr>
        <p:spPr>
          <a:xfrm>
            <a:off x="4139952" y="3429000"/>
            <a:ext cx="79208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74"/>
          <p:cNvCxnSpPr/>
          <p:nvPr/>
        </p:nvCxnSpPr>
        <p:spPr>
          <a:xfrm>
            <a:off x="5364088" y="40050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74"/>
          <p:cNvCxnSpPr/>
          <p:nvPr/>
        </p:nvCxnSpPr>
        <p:spPr>
          <a:xfrm>
            <a:off x="5364088" y="429309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74"/>
          <p:cNvCxnSpPr/>
          <p:nvPr/>
        </p:nvCxnSpPr>
        <p:spPr>
          <a:xfrm>
            <a:off x="5364088" y="450912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4"/>
          <p:cNvCxnSpPr/>
          <p:nvPr/>
        </p:nvCxnSpPr>
        <p:spPr>
          <a:xfrm>
            <a:off x="6588224" y="3643287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4"/>
          <p:cNvCxnSpPr/>
          <p:nvPr/>
        </p:nvCxnSpPr>
        <p:spPr>
          <a:xfrm>
            <a:off x="6588224" y="5011439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48"/>
          <p:cNvSpPr txBox="1"/>
          <p:nvPr/>
        </p:nvSpPr>
        <p:spPr>
          <a:xfrm>
            <a:off x="7924999" y="3429000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2</a:t>
            </a:r>
          </a:p>
        </p:txBody>
      </p:sp>
      <p:sp>
        <p:nvSpPr>
          <p:cNvPr id="125" name="文字方塊 148"/>
          <p:cNvSpPr txBox="1"/>
          <p:nvPr/>
        </p:nvSpPr>
        <p:spPr>
          <a:xfrm>
            <a:off x="7956376" y="4797152"/>
            <a:ext cx="9952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 5</a:t>
            </a:r>
          </a:p>
        </p:txBody>
      </p:sp>
      <p:sp>
        <p:nvSpPr>
          <p:cNvPr id="126" name="文字方塊 55"/>
          <p:cNvSpPr txBox="1"/>
          <p:nvPr/>
        </p:nvSpPr>
        <p:spPr>
          <a:xfrm rot="5400000">
            <a:off x="7166121" y="40560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pic>
        <p:nvPicPr>
          <p:cNvPr id="72" name="Imagen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918" y="778904"/>
            <a:ext cx="1279067" cy="11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 err="1"/>
              <a:t>Softmax</a:t>
            </a:r>
            <a:r>
              <a:rPr lang="en-US" altLang="zh-TW" sz="4000" b="1" dirty="0"/>
              <a:t> layer as the output </a:t>
            </a:r>
            <a:r>
              <a:rPr lang="en-US" altLang="zh-TW" sz="4000" b="1" dirty="0" smtClean="0"/>
              <a:t>layer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6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7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8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 smtClean="0">
                <a:solidFill>
                  <a:prstClr val="black"/>
                </a:solidFill>
              </a:rPr>
              <a:t>Softmax</a:t>
            </a:r>
            <a:r>
              <a:rPr lang="en-US" altLang="zh-TW" sz="2400" b="1" i="1" u="sng" dirty="0" smtClean="0">
                <a:solidFill>
                  <a:prstClr val="black"/>
                </a:solidFill>
              </a:rPr>
              <a:t> Layer</a:t>
            </a:r>
            <a:endParaRPr lang="zh-TW" altLang="en-US" sz="2400" b="1" i="1" u="sng" dirty="0">
              <a:solidFill>
                <a:prstClr val="black"/>
              </a:solidFill>
            </a:endParaRPr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9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0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1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2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3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4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25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6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7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28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29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30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 Light" panose="020F0302020204030204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 Light" panose="020F0302020204030204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 Light" panose="020F0302020204030204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≈</a:t>
            </a:r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 smtClean="0">
                    <a:solidFill>
                      <a:prstClr val="black"/>
                    </a:solidFill>
                  </a:rPr>
                  <a:t>Probability</a:t>
                </a:r>
                <a:r>
                  <a:rPr lang="en-US" altLang="zh-TW" sz="2400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1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2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12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522752" y="2668343"/>
            <a:ext cx="8141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</a:t>
            </a:r>
            <a:r>
              <a:rPr lang="en-US" sz="3600" b="1" dirty="0" err="1">
                <a:solidFill>
                  <a:srgbClr val="9B1D41"/>
                </a:solidFill>
              </a:rPr>
              <a:t>IPTC_Keras_FontReco_FeedFordward.ipynb</a:t>
            </a:r>
            <a:endParaRPr lang="en-US" sz="3600" b="1" dirty="0">
              <a:solidFill>
                <a:srgbClr val="9B1D4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51520" y="4293096"/>
            <a:ext cx="93965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Available at:</a:t>
            </a:r>
          </a:p>
          <a:p>
            <a:pPr lvl="0"/>
            <a:endParaRPr lang="en-US" sz="2800" b="1" dirty="0">
              <a:solidFill>
                <a:prstClr val="black"/>
              </a:solidFill>
            </a:endParaRPr>
          </a:p>
          <a:p>
            <a:pPr lvl="0"/>
            <a:r>
              <a:rPr lang="en-US" sz="3200" dirty="0">
                <a:solidFill>
                  <a:prstClr val="black"/>
                </a:solidFill>
                <a:hlinkClick r:id="rId3"/>
              </a:rPr>
              <a:t>https://</a:t>
            </a:r>
            <a:r>
              <a:rPr lang="en-US" sz="3200" dirty="0" smtClean="0">
                <a:solidFill>
                  <a:prstClr val="black"/>
                </a:solidFill>
                <a:hlinkClick r:id="rId3"/>
              </a:rPr>
              <a:t>github.com/MasterMSTC/IPTC_DeepLearning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073074" y="220343"/>
            <a:ext cx="504056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Recognition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34" y="1404758"/>
            <a:ext cx="2160240" cy="6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7346" y="-20204"/>
            <a:ext cx="5040560" cy="1325563"/>
          </a:xfrm>
        </p:spPr>
        <p:txBody>
          <a:bodyPr>
            <a:normAutofit fontScale="90000"/>
          </a:bodyPr>
          <a:lstStyle/>
          <a:p>
            <a:r>
              <a:rPr lang="en-US" altLang="zh-TW" sz="4900" b="1" dirty="0" smtClean="0">
                <a:solidFill>
                  <a:schemeClr val="accent2">
                    <a:lumMod val="75000"/>
                  </a:schemeClr>
                </a:solidFill>
              </a:rPr>
              <a:t>Reshape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b="1" dirty="0"/>
              <a:t>(</a:t>
            </a:r>
            <a:r>
              <a:rPr lang="en-US" altLang="zh-TW" b="1" dirty="0" smtClean="0"/>
              <a:t>we need a 1D input)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268760"/>
            <a:ext cx="3868340" cy="82391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Input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58918" y="4703079"/>
            <a:ext cx="169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3</a:t>
            </a:r>
            <a:r>
              <a:rPr lang="en-US" altLang="zh-TW" dirty="0" smtClean="0">
                <a:solidFill>
                  <a:prstClr val="black"/>
                </a:solidFill>
              </a:rPr>
              <a:t>6 x 36 = 1296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5536" y="5229200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Elements [0:255]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White pixel → 0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Black pixel </a:t>
            </a:r>
            <a:r>
              <a:rPr lang="en-US" altLang="zh-TW" sz="2000" dirty="0">
                <a:solidFill>
                  <a:prstClr val="black"/>
                </a:solidFill>
              </a:rPr>
              <a:t>→ </a:t>
            </a:r>
            <a:r>
              <a:rPr lang="en-US" altLang="zh-TW" sz="2000" dirty="0" smtClean="0">
                <a:solidFill>
                  <a:prstClr val="black"/>
                </a:solidFill>
              </a:rPr>
              <a:t>255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7"/>
            <a:ext cx="2016224" cy="1840899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2871574" y="2830882"/>
            <a:ext cx="148027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TW" sz="3200" b="1" dirty="0" err="1" smtClean="0">
                <a:solidFill>
                  <a:srgbClr val="002060"/>
                </a:solidFill>
              </a:rPr>
              <a:t>reshape</a:t>
            </a:r>
            <a:endParaRPr lang="zh-TW" altLang="en-US" sz="3200" b="1" dirty="0">
              <a:solidFill>
                <a:srgbClr val="002060"/>
              </a:solidFill>
            </a:endParaRPr>
          </a:p>
        </p:txBody>
      </p:sp>
      <p:sp>
        <p:nvSpPr>
          <p:cNvPr id="17" name="Flecha derecha 16"/>
          <p:cNvSpPr/>
          <p:nvPr/>
        </p:nvSpPr>
        <p:spPr>
          <a:xfrm>
            <a:off x="2749931" y="3226277"/>
            <a:ext cx="2016224" cy="116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723" y="1526848"/>
            <a:ext cx="8437595" cy="4560203"/>
          </a:xfrm>
          <a:prstGeom prst="rect">
            <a:avLst/>
          </a:prstGeom>
        </p:spPr>
      </p:pic>
      <p:sp>
        <p:nvSpPr>
          <p:cNvPr id="115" name="Rectángulo 114"/>
          <p:cNvSpPr/>
          <p:nvPr/>
        </p:nvSpPr>
        <p:spPr>
          <a:xfrm>
            <a:off x="2339752" y="6087051"/>
            <a:ext cx="6277563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1" dirty="0" smtClean="0"/>
              <a:t>PLEASE </a:t>
            </a:r>
            <a:r>
              <a:rPr lang="es-ES" sz="2000" b="1" dirty="0"/>
              <a:t>BE AWARE OF HOW CRITICAL IS TO NORMALIZE INPUTS TO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6928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1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4"/>
          <p:cNvSpPr/>
          <p:nvPr/>
        </p:nvSpPr>
        <p:spPr>
          <a:xfrm>
            <a:off x="2010687" y="2636912"/>
            <a:ext cx="746342" cy="30963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39"/>
          <p:cNvSpPr/>
          <p:nvPr/>
        </p:nvSpPr>
        <p:spPr>
          <a:xfrm>
            <a:off x="611560" y="2204864"/>
            <a:ext cx="498951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45"/>
          <p:cNvSpPr/>
          <p:nvPr/>
        </p:nvSpPr>
        <p:spPr>
          <a:xfrm>
            <a:off x="689500" y="28954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46"/>
          <p:cNvSpPr/>
          <p:nvPr/>
        </p:nvSpPr>
        <p:spPr>
          <a:xfrm>
            <a:off x="683568" y="234888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718170" y="224910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6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70" y="224910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698316" y="278092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7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16" y="278092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橢圓 52"/>
          <p:cNvSpPr/>
          <p:nvPr/>
        </p:nvSpPr>
        <p:spPr>
          <a:xfrm>
            <a:off x="2123728" y="270892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53"/>
          <p:cNvSpPr/>
          <p:nvPr/>
        </p:nvSpPr>
        <p:spPr>
          <a:xfrm>
            <a:off x="2110139" y="3558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54"/>
          <p:cNvSpPr/>
          <p:nvPr/>
        </p:nvSpPr>
        <p:spPr>
          <a:xfrm>
            <a:off x="2123728" y="501317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文字方塊 55"/>
          <p:cNvSpPr txBox="1"/>
          <p:nvPr/>
        </p:nvSpPr>
        <p:spPr>
          <a:xfrm rot="5400000">
            <a:off x="2095759" y="42949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" name="矩形 58"/>
          <p:cNvSpPr/>
          <p:nvPr/>
        </p:nvSpPr>
        <p:spPr>
          <a:xfrm>
            <a:off x="670552" y="58477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689720" y="5805264"/>
          <a:ext cx="569912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8" name="Ecuación" r:id="rId8" imgW="266400" imgH="177480" progId="Equation.3">
                  <p:embed/>
                </p:oleObj>
              </mc:Choice>
              <mc:Fallback>
                <p:oleObj name="Ecuación" r:id="rId8" imgW="266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20" y="5805264"/>
                        <a:ext cx="569912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字方塊 62"/>
          <p:cNvSpPr txBox="1"/>
          <p:nvPr/>
        </p:nvSpPr>
        <p:spPr>
          <a:xfrm rot="5400000">
            <a:off x="-10090" y="424751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……………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22" name="直線單箭頭接點 74"/>
          <p:cNvCxnSpPr>
            <a:stCxn id="12" idx="6"/>
          </p:cNvCxnSpPr>
          <p:nvPr/>
        </p:nvCxnSpPr>
        <p:spPr>
          <a:xfrm>
            <a:off x="2697886" y="29959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75"/>
          <p:cNvCxnSpPr/>
          <p:nvPr/>
        </p:nvCxnSpPr>
        <p:spPr>
          <a:xfrm>
            <a:off x="2681955" y="385918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76"/>
          <p:cNvCxnSpPr>
            <a:stCxn id="14" idx="6"/>
          </p:cNvCxnSpPr>
          <p:nvPr/>
        </p:nvCxnSpPr>
        <p:spPr>
          <a:xfrm flipV="1">
            <a:off x="2697886" y="5081158"/>
            <a:ext cx="716182" cy="219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77"/>
          <p:cNvCxnSpPr>
            <a:stCxn id="13" idx="6"/>
          </p:cNvCxnSpPr>
          <p:nvPr/>
        </p:nvCxnSpPr>
        <p:spPr>
          <a:xfrm flipV="1">
            <a:off x="2684297" y="306743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78"/>
          <p:cNvCxnSpPr>
            <a:stCxn id="12" idx="6"/>
          </p:cNvCxnSpPr>
          <p:nvPr/>
        </p:nvCxnSpPr>
        <p:spPr>
          <a:xfrm>
            <a:off x="2697886" y="29959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79"/>
          <p:cNvCxnSpPr>
            <a:stCxn id="12" idx="6"/>
          </p:cNvCxnSpPr>
          <p:nvPr/>
        </p:nvCxnSpPr>
        <p:spPr>
          <a:xfrm>
            <a:off x="2697886" y="2995999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80"/>
          <p:cNvCxnSpPr>
            <a:stCxn id="13" idx="6"/>
          </p:cNvCxnSpPr>
          <p:nvPr/>
        </p:nvCxnSpPr>
        <p:spPr>
          <a:xfrm>
            <a:off x="2684297" y="384600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81"/>
          <p:cNvCxnSpPr/>
          <p:nvPr/>
        </p:nvCxnSpPr>
        <p:spPr>
          <a:xfrm flipV="1">
            <a:off x="2699792" y="3429000"/>
            <a:ext cx="792088" cy="17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82"/>
          <p:cNvCxnSpPr>
            <a:stCxn id="14" idx="6"/>
          </p:cNvCxnSpPr>
          <p:nvPr/>
        </p:nvCxnSpPr>
        <p:spPr>
          <a:xfrm flipV="1">
            <a:off x="2697886" y="407224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83"/>
          <p:cNvCxnSpPr>
            <a:endCxn id="12" idx="2"/>
          </p:cNvCxnSpPr>
          <p:nvPr/>
        </p:nvCxnSpPr>
        <p:spPr>
          <a:xfrm flipV="1">
            <a:off x="1131547" y="2995999"/>
            <a:ext cx="992181" cy="1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84"/>
          <p:cNvCxnSpPr>
            <a:stCxn id="9" idx="3"/>
            <a:endCxn id="13" idx="2"/>
          </p:cNvCxnSpPr>
          <p:nvPr/>
        </p:nvCxnSpPr>
        <p:spPr>
          <a:xfrm>
            <a:off x="1026468" y="2520330"/>
            <a:ext cx="1083671" cy="1325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85"/>
          <p:cNvCxnSpPr>
            <a:stCxn id="9" idx="3"/>
            <a:endCxn id="14" idx="2"/>
          </p:cNvCxnSpPr>
          <p:nvPr/>
        </p:nvCxnSpPr>
        <p:spPr>
          <a:xfrm>
            <a:off x="1026468" y="2520330"/>
            <a:ext cx="1097260" cy="2779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86"/>
          <p:cNvCxnSpPr>
            <a:stCxn id="9" idx="3"/>
            <a:endCxn id="12" idx="2"/>
          </p:cNvCxnSpPr>
          <p:nvPr/>
        </p:nvCxnSpPr>
        <p:spPr>
          <a:xfrm>
            <a:off x="1026468" y="2520330"/>
            <a:ext cx="1097260" cy="4756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87"/>
          <p:cNvCxnSpPr>
            <a:stCxn id="8" idx="3"/>
            <a:endCxn id="13" idx="2"/>
          </p:cNvCxnSpPr>
          <p:nvPr/>
        </p:nvCxnSpPr>
        <p:spPr>
          <a:xfrm>
            <a:off x="1032400" y="3066898"/>
            <a:ext cx="1077739" cy="779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88"/>
          <p:cNvCxnSpPr/>
          <p:nvPr/>
        </p:nvCxnSpPr>
        <p:spPr>
          <a:xfrm>
            <a:off x="1043608" y="3068960"/>
            <a:ext cx="1066106" cy="2007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89"/>
          <p:cNvCxnSpPr>
            <a:stCxn id="17" idx="3"/>
            <a:endCxn id="12" idx="2"/>
          </p:cNvCxnSpPr>
          <p:nvPr/>
        </p:nvCxnSpPr>
        <p:spPr>
          <a:xfrm flipV="1">
            <a:off x="1259632" y="2995999"/>
            <a:ext cx="864096" cy="30005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0"/>
          <p:cNvCxnSpPr>
            <a:stCxn id="17" idx="3"/>
            <a:endCxn id="13" idx="2"/>
          </p:cNvCxnSpPr>
          <p:nvPr/>
        </p:nvCxnSpPr>
        <p:spPr>
          <a:xfrm flipV="1">
            <a:off x="1259632" y="3846007"/>
            <a:ext cx="850507" cy="2150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91"/>
          <p:cNvCxnSpPr>
            <a:stCxn id="17" idx="3"/>
            <a:endCxn id="14" idx="2"/>
          </p:cNvCxnSpPr>
          <p:nvPr/>
        </p:nvCxnSpPr>
        <p:spPr>
          <a:xfrm flipV="1">
            <a:off x="1259632" y="5300255"/>
            <a:ext cx="864096" cy="69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75"/>
          <p:cNvSpPr/>
          <p:nvPr/>
        </p:nvSpPr>
        <p:spPr>
          <a:xfrm>
            <a:off x="3491880" y="2924944"/>
            <a:ext cx="648072" cy="2376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110"/>
          <p:cNvSpPr/>
          <p:nvPr/>
        </p:nvSpPr>
        <p:spPr>
          <a:xfrm>
            <a:off x="3491880" y="296094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橢圓 111"/>
          <p:cNvSpPr/>
          <p:nvPr/>
        </p:nvSpPr>
        <p:spPr>
          <a:xfrm>
            <a:off x="3534392" y="360902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4" name="橢圓 112"/>
          <p:cNvSpPr/>
          <p:nvPr/>
        </p:nvSpPr>
        <p:spPr>
          <a:xfrm>
            <a:off x="3563888" y="46171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467544" y="1268760"/>
            <a:ext cx="7754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Input</a:t>
            </a:r>
          </a:p>
          <a:p>
            <a:r>
              <a:rPr lang="es-ES" b="1" dirty="0" err="1" smtClean="0"/>
              <a:t>Image</a:t>
            </a:r>
            <a:endParaRPr lang="es-ES" b="1" dirty="0" smtClean="0"/>
          </a:p>
          <a:p>
            <a:r>
              <a:rPr lang="es-ES" b="1" dirty="0" smtClean="0"/>
              <a:t>Vector</a:t>
            </a:r>
            <a:endParaRPr lang="en-US" b="1" dirty="0"/>
          </a:p>
        </p:txBody>
      </p:sp>
      <p:sp>
        <p:nvSpPr>
          <p:cNvPr id="2" name="Rectángulo 1"/>
          <p:cNvSpPr/>
          <p:nvPr/>
        </p:nvSpPr>
        <p:spPr>
          <a:xfrm>
            <a:off x="1763688" y="1988840"/>
            <a:ext cx="1495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</a:t>
            </a:r>
            <a:r>
              <a:rPr lang="en-US" b="1" dirty="0" smtClean="0"/>
              <a:t>1</a:t>
            </a:r>
          </a:p>
          <a:p>
            <a:r>
              <a:rPr lang="es-ES" b="1" dirty="0" smtClean="0"/>
              <a:t>128</a:t>
            </a:r>
            <a:endParaRPr lang="en-US" b="1" dirty="0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565721" y="418691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275856" y="1988840"/>
            <a:ext cx="154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Hidden layer  </a:t>
            </a:r>
            <a:r>
              <a:rPr lang="en-US" b="1" dirty="0" smtClean="0"/>
              <a:t>2</a:t>
            </a:r>
          </a:p>
          <a:p>
            <a:r>
              <a:rPr lang="es-ES" b="1" dirty="0" smtClean="0"/>
              <a:t>32</a:t>
            </a:r>
            <a:endParaRPr lang="en-US" b="1" dirty="0"/>
          </a:p>
        </p:txBody>
      </p:sp>
      <p:cxnSp>
        <p:nvCxnSpPr>
          <p:cNvPr id="63" name="直線單箭頭接點 124"/>
          <p:cNvCxnSpPr>
            <a:endCxn id="66" idx="1"/>
          </p:cNvCxnSpPr>
          <p:nvPr/>
        </p:nvCxnSpPr>
        <p:spPr>
          <a:xfrm>
            <a:off x="6545712" y="2995220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130"/>
          <p:cNvSpPr txBox="1"/>
          <p:nvPr/>
        </p:nvSpPr>
        <p:spPr>
          <a:xfrm>
            <a:off x="7250974" y="269555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5" name="文字方塊 132"/>
          <p:cNvSpPr txBox="1"/>
          <p:nvPr/>
        </p:nvSpPr>
        <p:spPr>
          <a:xfrm>
            <a:off x="7239691" y="476000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6" name="矩形 136"/>
          <p:cNvSpPr/>
          <p:nvPr/>
        </p:nvSpPr>
        <p:spPr>
          <a:xfrm>
            <a:off x="7092280" y="278092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7" name="矩形 137"/>
          <p:cNvSpPr/>
          <p:nvPr/>
        </p:nvSpPr>
        <p:spPr>
          <a:xfrm>
            <a:off x="7164288" y="342900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0.4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8" name="矩形 138"/>
          <p:cNvSpPr/>
          <p:nvPr/>
        </p:nvSpPr>
        <p:spPr>
          <a:xfrm>
            <a:off x="7180444" y="4796889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69" name="文字方塊 148"/>
          <p:cNvSpPr txBox="1"/>
          <p:nvPr/>
        </p:nvSpPr>
        <p:spPr>
          <a:xfrm>
            <a:off x="7884368" y="2636912"/>
            <a:ext cx="99524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</a:t>
            </a:r>
          </a:p>
          <a:p>
            <a:pPr algn="ctr"/>
            <a:r>
              <a:rPr lang="es-ES" altLang="zh-TW" b="1" dirty="0" err="1" smtClean="0">
                <a:solidFill>
                  <a:prstClr val="white"/>
                </a:solidFill>
              </a:rPr>
              <a:t>Type</a:t>
            </a:r>
            <a:r>
              <a:rPr lang="es-ES" altLang="zh-TW" b="1" dirty="0" smtClean="0">
                <a:solidFill>
                  <a:prstClr val="white"/>
                </a:solidFill>
              </a:rPr>
              <a:t> 1</a:t>
            </a:r>
            <a:endParaRPr lang="zh-TW" altLang="en-US" b="1" dirty="0">
              <a:solidFill>
                <a:prstClr val="white"/>
              </a:solidFill>
            </a:endParaRPr>
          </a:p>
        </p:txBody>
      </p:sp>
      <p:sp>
        <p:nvSpPr>
          <p:cNvPr id="70" name="矩形 153"/>
          <p:cNvSpPr/>
          <p:nvPr/>
        </p:nvSpPr>
        <p:spPr>
          <a:xfrm rot="5400000">
            <a:off x="5054361" y="3738727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5364088" y="3501008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7094743" y="1844824"/>
            <a:ext cx="1382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</a:rPr>
              <a:t>Probabilities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4932040" y="1988840"/>
            <a:ext cx="1321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Output </a:t>
            </a:r>
            <a:r>
              <a:rPr lang="es-ES" b="1" dirty="0" err="1" smtClean="0"/>
              <a:t>layer</a:t>
            </a:r>
            <a:endParaRPr lang="es-ES" b="1" dirty="0" smtClean="0"/>
          </a:p>
          <a:p>
            <a:r>
              <a:rPr lang="es-ES" b="1" dirty="0"/>
              <a:t>5</a:t>
            </a:r>
            <a:endParaRPr lang="en-US" b="1" dirty="0"/>
          </a:p>
        </p:txBody>
      </p:sp>
      <p:cxnSp>
        <p:nvCxnSpPr>
          <p:cNvPr id="78" name="直線單箭頭接點 74"/>
          <p:cNvCxnSpPr/>
          <p:nvPr/>
        </p:nvCxnSpPr>
        <p:spPr>
          <a:xfrm>
            <a:off x="5364088" y="37170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n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0" y="3284984"/>
            <a:ext cx="432048" cy="1428597"/>
          </a:xfrm>
          <a:prstGeom prst="rect">
            <a:avLst/>
          </a:prstGeom>
        </p:spPr>
      </p:pic>
      <p:cxnSp>
        <p:nvCxnSpPr>
          <p:cNvPr id="90" name="直線單箭頭接點 74"/>
          <p:cNvCxnSpPr/>
          <p:nvPr/>
        </p:nvCxnSpPr>
        <p:spPr>
          <a:xfrm>
            <a:off x="4139952" y="3284984"/>
            <a:ext cx="792088" cy="21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74"/>
          <p:cNvCxnSpPr/>
          <p:nvPr/>
        </p:nvCxnSpPr>
        <p:spPr>
          <a:xfrm flipV="1">
            <a:off x="4139952" y="3501008"/>
            <a:ext cx="792088" cy="1440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4"/>
          <p:cNvCxnSpPr/>
          <p:nvPr/>
        </p:nvCxnSpPr>
        <p:spPr>
          <a:xfrm flipV="1">
            <a:off x="4139952" y="350100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4"/>
          <p:cNvCxnSpPr/>
          <p:nvPr/>
        </p:nvCxnSpPr>
        <p:spPr>
          <a:xfrm>
            <a:off x="4139952" y="3356992"/>
            <a:ext cx="792088" cy="1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74"/>
          <p:cNvCxnSpPr/>
          <p:nvPr/>
        </p:nvCxnSpPr>
        <p:spPr>
          <a:xfrm>
            <a:off x="4139952" y="3861048"/>
            <a:ext cx="72008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74"/>
          <p:cNvCxnSpPr/>
          <p:nvPr/>
        </p:nvCxnSpPr>
        <p:spPr>
          <a:xfrm flipV="1">
            <a:off x="4139952" y="4581128"/>
            <a:ext cx="72008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74"/>
          <p:cNvCxnSpPr/>
          <p:nvPr/>
        </p:nvCxnSpPr>
        <p:spPr>
          <a:xfrm>
            <a:off x="4139952" y="3356992"/>
            <a:ext cx="783704" cy="423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74"/>
          <p:cNvCxnSpPr>
            <a:endCxn id="89" idx="1"/>
          </p:cNvCxnSpPr>
          <p:nvPr/>
        </p:nvCxnSpPr>
        <p:spPr>
          <a:xfrm>
            <a:off x="4211960" y="3429000"/>
            <a:ext cx="720080" cy="570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74"/>
          <p:cNvCxnSpPr/>
          <p:nvPr/>
        </p:nvCxnSpPr>
        <p:spPr>
          <a:xfrm>
            <a:off x="4139952" y="3429000"/>
            <a:ext cx="792088" cy="792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74"/>
          <p:cNvCxnSpPr/>
          <p:nvPr/>
        </p:nvCxnSpPr>
        <p:spPr>
          <a:xfrm>
            <a:off x="5364088" y="400506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74"/>
          <p:cNvCxnSpPr/>
          <p:nvPr/>
        </p:nvCxnSpPr>
        <p:spPr>
          <a:xfrm>
            <a:off x="5364088" y="4293096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74"/>
          <p:cNvCxnSpPr/>
          <p:nvPr/>
        </p:nvCxnSpPr>
        <p:spPr>
          <a:xfrm>
            <a:off x="5364088" y="4509120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4"/>
          <p:cNvCxnSpPr/>
          <p:nvPr/>
        </p:nvCxnSpPr>
        <p:spPr>
          <a:xfrm>
            <a:off x="6588224" y="3643287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4"/>
          <p:cNvCxnSpPr/>
          <p:nvPr/>
        </p:nvCxnSpPr>
        <p:spPr>
          <a:xfrm>
            <a:off x="6588224" y="5011439"/>
            <a:ext cx="546568" cy="1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48"/>
          <p:cNvSpPr txBox="1"/>
          <p:nvPr/>
        </p:nvSpPr>
        <p:spPr>
          <a:xfrm>
            <a:off x="7924999" y="3429000"/>
            <a:ext cx="99524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</a:t>
            </a:r>
          </a:p>
          <a:p>
            <a:pPr algn="ctr"/>
            <a:r>
              <a:rPr lang="es-ES" altLang="zh-TW" b="1" dirty="0" err="1" smtClean="0">
                <a:solidFill>
                  <a:prstClr val="white"/>
                </a:solidFill>
              </a:rPr>
              <a:t>Type</a:t>
            </a:r>
            <a:r>
              <a:rPr lang="es-ES" altLang="zh-TW" b="1" dirty="0" smtClean="0">
                <a:solidFill>
                  <a:prstClr val="white"/>
                </a:solidFill>
              </a:rPr>
              <a:t> 1</a:t>
            </a:r>
            <a:endParaRPr lang="zh-TW" altLang="en-US" b="1" dirty="0">
              <a:solidFill>
                <a:prstClr val="white"/>
              </a:solidFill>
            </a:endParaRPr>
          </a:p>
        </p:txBody>
      </p:sp>
      <p:sp>
        <p:nvSpPr>
          <p:cNvPr id="125" name="文字方塊 148"/>
          <p:cNvSpPr txBox="1"/>
          <p:nvPr/>
        </p:nvSpPr>
        <p:spPr>
          <a:xfrm>
            <a:off x="7969243" y="4692193"/>
            <a:ext cx="99524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altLang="zh-TW" b="1" dirty="0" smtClean="0">
                <a:solidFill>
                  <a:prstClr val="white"/>
                </a:solidFill>
              </a:rPr>
              <a:t>Font</a:t>
            </a:r>
          </a:p>
          <a:p>
            <a:pPr algn="ctr"/>
            <a:r>
              <a:rPr lang="es-ES" altLang="zh-TW" b="1" dirty="0" err="1" smtClean="0">
                <a:solidFill>
                  <a:prstClr val="white"/>
                </a:solidFill>
              </a:rPr>
              <a:t>Type</a:t>
            </a:r>
            <a:r>
              <a:rPr lang="es-ES" altLang="zh-TW" b="1" dirty="0" smtClean="0">
                <a:solidFill>
                  <a:prstClr val="white"/>
                </a:solidFill>
              </a:rPr>
              <a:t> 5</a:t>
            </a:r>
            <a:endParaRPr lang="zh-TW" altLang="en-US" b="1" dirty="0">
              <a:solidFill>
                <a:prstClr val="white"/>
              </a:solidFill>
            </a:endParaRPr>
          </a:p>
        </p:txBody>
      </p:sp>
      <p:sp>
        <p:nvSpPr>
          <p:cNvPr id="126" name="文字方塊 55"/>
          <p:cNvSpPr txBox="1"/>
          <p:nvPr/>
        </p:nvSpPr>
        <p:spPr>
          <a:xfrm rot="5400000">
            <a:off x="7166121" y="40560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419872" y="116632"/>
            <a:ext cx="267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88840"/>
            <a:ext cx="5400600" cy="445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2963"/>
            <a:ext cx="3476248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539552" y="2276872"/>
            <a:ext cx="8229600" cy="1540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next for Day-2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1628800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Deep Learning Architectures</a:t>
            </a:r>
            <a:endParaRPr lang="zh-TW" alt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005064"/>
            <a:ext cx="4077469" cy="25643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"/>
            <a:ext cx="4395504" cy="17008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8640"/>
            <a:ext cx="3678726" cy="1832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2952328" cy="19563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4797152"/>
            <a:ext cx="3835382" cy="1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… and towards Day-3 : Deep learning basics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github.com/lexfridman/mit-deep-learning/blob/master/tutorial_deep_learning_basics/deep_learning_basics.ipynb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on-line courses</a:t>
            </a:r>
            <a:endParaRPr lang="en-US" altLang="zh-TW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628650" y="980728"/>
            <a:ext cx="7886700" cy="56880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Practical: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s-ES" sz="3200" b="1" dirty="0" smtClean="0"/>
              <a:t>UDACITY</a:t>
            </a:r>
            <a:r>
              <a:rPr lang="es-ES" sz="3200" dirty="0" smtClean="0"/>
              <a:t>: Deep </a:t>
            </a:r>
            <a:r>
              <a:rPr lang="es-ES" sz="3200" dirty="0" err="1" smtClean="0"/>
              <a:t>Learing</a:t>
            </a:r>
            <a:r>
              <a:rPr lang="es-ES" sz="3200" dirty="0" smtClean="0"/>
              <a:t> </a:t>
            </a:r>
            <a:r>
              <a:rPr lang="es-ES" sz="3200" dirty="0" err="1" smtClean="0"/>
              <a:t>by</a:t>
            </a:r>
            <a:r>
              <a:rPr lang="es-ES" sz="3200" dirty="0" smtClean="0"/>
              <a:t> Google (DNN + TF)</a:t>
            </a:r>
          </a:p>
          <a:p>
            <a:endParaRPr lang="es-ES" sz="3200" dirty="0"/>
          </a:p>
          <a:p>
            <a:r>
              <a:rPr lang="en-US" sz="3200" dirty="0"/>
              <a:t>Deep Learning with </a:t>
            </a:r>
            <a:r>
              <a:rPr lang="en-US" sz="3200" dirty="0" err="1" smtClean="0"/>
              <a:t>TensorFlow</a:t>
            </a:r>
            <a:r>
              <a:rPr lang="en-US" sz="3200" dirty="0" smtClean="0"/>
              <a:t> : </a:t>
            </a:r>
            <a:r>
              <a:rPr lang="en-US" sz="3200" b="1" dirty="0" err="1" smtClean="0"/>
              <a:t>Packt</a:t>
            </a:r>
            <a:r>
              <a:rPr lang="en-US" sz="3200" b="1" dirty="0" smtClean="0"/>
              <a:t> Video (</a:t>
            </a:r>
            <a:r>
              <a:rPr lang="en-US" sz="3200" b="1" dirty="0" smtClean="0">
                <a:solidFill>
                  <a:srgbClr val="FF0000"/>
                </a:solidFill>
              </a:rPr>
              <a:t>our examples today from this</a:t>
            </a:r>
            <a:r>
              <a:rPr lang="en-US" sz="3200" b="1" dirty="0" smtClean="0"/>
              <a:t>!)</a:t>
            </a:r>
            <a:endParaRPr lang="es-ES" sz="3200" dirty="0" smtClean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 smtClean="0"/>
              <a:t>TensorFlow</a:t>
            </a:r>
            <a:r>
              <a:rPr lang="en-US" sz="3200" dirty="0" smtClean="0"/>
              <a:t> </a:t>
            </a:r>
            <a:r>
              <a:rPr lang="en-US" sz="3200" dirty="0"/>
              <a:t>and Deep Learning without a PhD, Part 1 (Google Cloud Next '17)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www.youtube.com/watch?v=u4alGiomYP4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endParaRPr lang="es-ES" sz="3200" dirty="0" smtClean="0"/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</a:rPr>
              <a:t>Theory: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s-ES" sz="3200" dirty="0"/>
          </a:p>
          <a:p>
            <a:r>
              <a:rPr lang="en-US" sz="3200" b="1" dirty="0" smtClean="0"/>
              <a:t>Coursera </a:t>
            </a:r>
            <a:r>
              <a:rPr lang="en-US" sz="3200" dirty="0" smtClean="0"/>
              <a:t>Neural </a:t>
            </a:r>
            <a:r>
              <a:rPr lang="en-US" sz="3200" dirty="0"/>
              <a:t>Networks for Machine Learning, as taught by Geoffrey Hinton (University of Toronto</a:t>
            </a:r>
            <a:r>
              <a:rPr lang="en-US" sz="3200" dirty="0" smtClean="0"/>
              <a:t>)</a:t>
            </a:r>
          </a:p>
          <a:p>
            <a:endParaRPr lang="es-ES" sz="3200" dirty="0"/>
          </a:p>
          <a:p>
            <a:r>
              <a:rPr lang="en-US" sz="3200" b="1" dirty="0" smtClean="0"/>
              <a:t>Andrew Ng : </a:t>
            </a:r>
            <a:r>
              <a:rPr lang="en-US" sz="3200" dirty="0" smtClean="0"/>
              <a:t>Deep </a:t>
            </a:r>
            <a:r>
              <a:rPr lang="en-US" sz="3200" dirty="0"/>
              <a:t>Learning and Unsupervised Feature Learning</a:t>
            </a:r>
          </a:p>
          <a:p>
            <a:endParaRPr lang="en-US" dirty="0" smtClean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Deep </a:t>
            </a:r>
            <a:r>
              <a:rPr lang="en-US" sz="3100" b="1" dirty="0"/>
              <a:t>Learning: Hype or Reality?</a:t>
            </a:r>
            <a:endParaRPr lang="en-US" sz="27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025908" cy="36053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052736"/>
            <a:ext cx="2808312" cy="2452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950196"/>
            <a:ext cx="4272707" cy="28986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941168"/>
            <a:ext cx="2581275" cy="17716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87824" y="4725144"/>
            <a:ext cx="2310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 Human!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5492</TotalTime>
  <Words>1626</Words>
  <Application>Microsoft Office PowerPoint</Application>
  <PresentationFormat>Presentación en pantalla (4:3)</PresentationFormat>
  <Paragraphs>483</Paragraphs>
  <Slides>89</Slides>
  <Notes>18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89</vt:i4>
      </vt:variant>
    </vt:vector>
  </HeadingPairs>
  <TitlesOfParts>
    <vt:vector size="105" baseType="lpstr">
      <vt:lpstr>新細明體</vt:lpstr>
      <vt:lpstr>Arial</vt:lpstr>
      <vt:lpstr>Calibri</vt:lpstr>
      <vt:lpstr>Calibri Light</vt:lpstr>
      <vt:lpstr>Cambria Math</vt:lpstr>
      <vt:lpstr>Courier New</vt:lpstr>
      <vt:lpstr>Lucida Grande</vt:lpstr>
      <vt:lpstr>Newslab Light</vt:lpstr>
      <vt:lpstr>Newslab Thin</vt:lpstr>
      <vt:lpstr>Source Sans Pro</vt:lpstr>
      <vt:lpstr>times</vt:lpstr>
      <vt:lpstr>Times New Roman</vt:lpstr>
      <vt:lpstr>Wingdings</vt:lpstr>
      <vt:lpstr>Tema de Office</vt:lpstr>
      <vt:lpstr>Ecuación</vt:lpstr>
      <vt:lpstr>方程式</vt:lpstr>
      <vt:lpstr>Presentación de PowerPoint</vt:lpstr>
      <vt:lpstr>IPTC Summer Seminar MATERIALS</vt:lpstr>
      <vt:lpstr>Introduction to Deep Learning &amp; Keras Day 1</vt:lpstr>
      <vt:lpstr>Presentación de PowerPoint</vt:lpstr>
      <vt:lpstr>Presentación de PowerPoint</vt:lpstr>
      <vt:lpstr>Presentación de PowerPoint</vt:lpstr>
      <vt:lpstr>Deep Learning: Hype or Reality?</vt:lpstr>
      <vt:lpstr>Deep Learning: Hype or Reality?</vt:lpstr>
      <vt:lpstr>Deep Learning: Hype or Reality?</vt:lpstr>
      <vt:lpstr>Presentación de PowerPoint</vt:lpstr>
      <vt:lpstr>Introduction to Deep Learning but what is new?</vt:lpstr>
      <vt:lpstr>Introduction to Deep Learning …the Machine Learning background…</vt:lpstr>
      <vt:lpstr>Introduction to Deep Learning …the Machine Learning background…</vt:lpstr>
      <vt:lpstr>Introduction to Deep Learning …the Machine Learning background…</vt:lpstr>
      <vt:lpstr>Presentación de PowerPoint</vt:lpstr>
      <vt:lpstr>Supervised or unsupervised? Recommendation systems (I)</vt:lpstr>
      <vt:lpstr>Supervised or unsupervised? Recommendation systems (II)</vt:lpstr>
      <vt:lpstr>Presentación de PowerPoint</vt:lpstr>
      <vt:lpstr>Supervised or unsupervised?</vt:lpstr>
      <vt:lpstr>Presentación de PowerPoint</vt:lpstr>
      <vt:lpstr>Research by your own on: …we will discuss it by the end of Seminar (day-3)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From manual - linear classifiers TO Neural Networks</vt:lpstr>
      <vt:lpstr>Presentación de PowerPoint</vt:lpstr>
      <vt:lpstr>From linear classifiers TO Neural Networks</vt:lpstr>
      <vt:lpstr>From linear classifiers TO Neural Networks</vt:lpstr>
      <vt:lpstr>From linear classifiers TO Neural Networks</vt:lpstr>
      <vt:lpstr>From linear classifiers TO Neural Networks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Neural Network  (from Hung-yi Lee “Deep Learning Tutorial”)</vt:lpstr>
      <vt:lpstr>From linear classifiers TO Neural Networks</vt:lpstr>
      <vt:lpstr>Presentación de PowerPoint</vt:lpstr>
      <vt:lpstr>Presentación de PowerPoint</vt:lpstr>
      <vt:lpstr>Presentación de PowerPoint</vt:lpstr>
      <vt:lpstr>Dense Layer, Multilayer Perceptron (MLP), Feedforward Deep Networks</vt:lpstr>
      <vt:lpstr>Presentación de PowerPoint</vt:lpstr>
      <vt:lpstr>Feature Extraction + Final Linear Classifier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Google TensorFlow</vt:lpstr>
      <vt:lpstr>Presentación de PowerPoint</vt:lpstr>
      <vt:lpstr>Presentación de PowerPoint</vt:lpstr>
      <vt:lpstr>Presentación de PowerPoint</vt:lpstr>
      <vt:lpstr>Deep Learning: some on-line resources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Font type Recognition</vt:lpstr>
      <vt:lpstr>Presentación de PowerPoint</vt:lpstr>
      <vt:lpstr>One-hot-encoding (OHE)</vt:lpstr>
      <vt:lpstr>Presentación de PowerPoint</vt:lpstr>
      <vt:lpstr>Softmax layer as the output layer</vt:lpstr>
      <vt:lpstr>Font type Recognition</vt:lpstr>
      <vt:lpstr>Reshape (we need a 1D input)</vt:lpstr>
      <vt:lpstr>Presentación de PowerPoint</vt:lpstr>
      <vt:lpstr>Presentación de PowerPoint</vt:lpstr>
      <vt:lpstr>Presentación de PowerPoint</vt:lpstr>
      <vt:lpstr>Deep Learning Architectures</vt:lpstr>
      <vt:lpstr>… and towards Day-3 : Deep learning basics</vt:lpstr>
      <vt:lpstr>Some on-line courses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 Hernández Gómez</cp:lastModifiedBy>
  <cp:revision>290</cp:revision>
  <dcterms:created xsi:type="dcterms:W3CDTF">2015-11-05T18:51:35Z</dcterms:created>
  <dcterms:modified xsi:type="dcterms:W3CDTF">2019-07-10T16:17:40Z</dcterms:modified>
</cp:coreProperties>
</file>